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356" r:id="rId2"/>
    <p:sldId id="270" r:id="rId3"/>
    <p:sldId id="357" r:id="rId4"/>
    <p:sldId id="283" r:id="rId5"/>
    <p:sldId id="354" r:id="rId6"/>
    <p:sldId id="288" r:id="rId7"/>
    <p:sldId id="355" r:id="rId8"/>
    <p:sldId id="366" r:id="rId9"/>
    <p:sldId id="358" r:id="rId10"/>
    <p:sldId id="290" r:id="rId11"/>
    <p:sldId id="353" r:id="rId12"/>
    <p:sldId id="322" r:id="rId13"/>
    <p:sldId id="350" r:id="rId14"/>
    <p:sldId id="323" r:id="rId15"/>
    <p:sldId id="359" r:id="rId16"/>
    <p:sldId id="367" r:id="rId17"/>
    <p:sldId id="348" r:id="rId18"/>
    <p:sldId id="325" r:id="rId19"/>
    <p:sldId id="375" r:id="rId20"/>
    <p:sldId id="378" r:id="rId21"/>
    <p:sldId id="380" r:id="rId22"/>
    <p:sldId id="349" r:id="rId23"/>
    <p:sldId id="370" r:id="rId24"/>
    <p:sldId id="369" r:id="rId25"/>
    <p:sldId id="383" r:id="rId26"/>
    <p:sldId id="381" r:id="rId27"/>
    <p:sldId id="397" r:id="rId28"/>
    <p:sldId id="377" r:id="rId29"/>
    <p:sldId id="327" r:id="rId30"/>
    <p:sldId id="328" r:id="rId31"/>
    <p:sldId id="373" r:id="rId32"/>
    <p:sldId id="374" r:id="rId33"/>
    <p:sldId id="371" r:id="rId34"/>
    <p:sldId id="372" r:id="rId35"/>
    <p:sldId id="368" r:id="rId36"/>
    <p:sldId id="376" r:id="rId37"/>
    <p:sldId id="382" r:id="rId38"/>
    <p:sldId id="330" r:id="rId39"/>
    <p:sldId id="331" r:id="rId40"/>
    <p:sldId id="393" r:id="rId41"/>
    <p:sldId id="395" r:id="rId42"/>
    <p:sldId id="396" r:id="rId43"/>
    <p:sldId id="384" r:id="rId44"/>
    <p:sldId id="388" r:id="rId45"/>
    <p:sldId id="390" r:id="rId46"/>
    <p:sldId id="391" r:id="rId47"/>
    <p:sldId id="385" r:id="rId48"/>
    <p:sldId id="398" r:id="rId49"/>
    <p:sldId id="364" r:id="rId50"/>
    <p:sldId id="404" r:id="rId51"/>
    <p:sldId id="409" r:id="rId52"/>
    <p:sldId id="405" r:id="rId53"/>
    <p:sldId id="410" r:id="rId54"/>
    <p:sldId id="407" r:id="rId55"/>
    <p:sldId id="406" r:id="rId56"/>
    <p:sldId id="399" r:id="rId57"/>
    <p:sldId id="412" r:id="rId58"/>
    <p:sldId id="340" r:id="rId59"/>
    <p:sldId id="339" r:id="rId60"/>
    <p:sldId id="401" r:id="rId61"/>
    <p:sldId id="342" r:id="rId62"/>
    <p:sldId id="343" r:id="rId63"/>
    <p:sldId id="413" r:id="rId64"/>
    <p:sldId id="414" r:id="rId65"/>
    <p:sldId id="344" r:id="rId66"/>
    <p:sldId id="345" r:id="rId67"/>
    <p:sldId id="411" r:id="rId68"/>
    <p:sldId id="400" r:id="rId69"/>
    <p:sldId id="347" r:id="rId70"/>
    <p:sldId id="408" r:id="rId71"/>
    <p:sldId id="402" r:id="rId72"/>
    <p:sldId id="403" r:id="rId73"/>
  </p:sldIdLst>
  <p:sldSz cx="12192000" cy="6858000"/>
  <p:notesSz cx="6858000" cy="9144000"/>
  <p:embeddedFontLst>
    <p:embeddedFont>
      <p:font typeface="G마켓 산스 Bold" panose="02000000000000000000" pitchFamily="50" charset="-127"/>
      <p:regular r:id="rId76"/>
    </p:embeddedFont>
    <p:embeddedFont>
      <p:font typeface="G마켓 산스 Light" panose="02000000000000000000" pitchFamily="50" charset="-127"/>
      <p:regular r:id="rId77"/>
    </p:embeddedFont>
    <p:embeddedFont>
      <p:font typeface="G마켓 산스 Medium" panose="02000000000000000000" pitchFamily="50" charset="-127"/>
      <p:regular r:id="rId78"/>
    </p:embeddedFont>
    <p:embeddedFont>
      <p:font typeface="맑은 고딕" panose="020B0503020000020004" pitchFamily="50" charset="-127"/>
      <p:regular r:id="rId79"/>
      <p:bold r:id="rId80"/>
    </p:embeddedFont>
    <p:embeddedFont>
      <p:font typeface="조선100년체" panose="02040503000000000000" pitchFamily="18" charset="-127"/>
      <p:regular r:id="rId81"/>
    </p:embeddedFont>
    <p:embeddedFont>
      <p:font typeface="조선일보명조" panose="02030304000000000000" pitchFamily="18" charset="-127"/>
      <p:regular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9EEF8"/>
    <a:srgbClr val="DBD8D8"/>
    <a:srgbClr val="CFCBCA"/>
    <a:srgbClr val="2F5597"/>
    <a:srgbClr val="FF0000"/>
    <a:srgbClr val="022160"/>
    <a:srgbClr val="FFFFFF"/>
    <a:srgbClr val="FBBC05"/>
    <a:srgbClr val="218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1" autoAdjust="0"/>
    <p:restoredTop sz="95178" autoAdjust="0"/>
  </p:normalViewPr>
  <p:slideViewPr>
    <p:cSldViewPr snapToGrid="0">
      <p:cViewPr varScale="1">
        <p:scale>
          <a:sx n="61" d="100"/>
          <a:sy n="61" d="100"/>
        </p:scale>
        <p:origin x="7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11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A540083-45BC-F052-AAA8-1DCE8E889C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CD3431-0906-F8C5-D894-48588C12C7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29748-1168-4815-8F6D-954BB72E5683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F33688-FA90-62A6-5592-C517904535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F52BCB-91AC-4BE3-D85B-B31637A0EA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A7070-7487-4D0F-9A00-4BA1ED8E8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878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FC5A6-FC6C-46C0-A123-F084BBCBC4FB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ACA35-572E-4E65-98CB-A2690C9DC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74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이미지인식 프로젝트 마지막 발표를 맡게 된 </a:t>
            </a:r>
            <a:r>
              <a:rPr lang="en-US" altLang="ko-KR" dirty="0"/>
              <a:t>(?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이현중입니다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프로젝트명은 </a:t>
            </a:r>
            <a:endParaRPr lang="en-US" altLang="ko-KR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 </a:t>
            </a:r>
            <a:r>
              <a:rPr lang="ko-KR" altLang="en-US" dirty="0"/>
              <a:t>이미지 인식을 통한 모발 상태 분류 모델입니다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82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331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912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98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08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44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09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83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5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523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8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발표는 모델 주제 데이터 모델링 결과 분석의 순서로 진행됩니다</a:t>
            </a:r>
            <a:r>
              <a:rPr lang="en-US" altLang="ko-KR" dirty="0"/>
              <a:t>. </a:t>
            </a:r>
            <a:r>
              <a:rPr lang="ko-KR" altLang="en-US" dirty="0"/>
              <a:t>결과 분석의 확장 가능성을 직관적으로 보여주기 위해 가상 앱 발표회를 짧게 넣어봤습니다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213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017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78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23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한국인 기준으로 염색을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하지않은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자연머리색은 해봐야 검은색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자연갈색으로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바리에이션이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넓지 않지만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염색이라는 것은 머리의 특정부분만 염색하는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브릿지나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투톤염색등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색의 조합까지 생각하면 사실상 무한대의 범위임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그래서 만약 자연모와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염색모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데이터에 대해 경계선을 그린다면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자연모쪽으로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경계선을 당기는 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특정 데이터 편향을 주기위해 일부러 데이터의 수의 균형을 깨뜨렸다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7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손상모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모델과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염색모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모델에 대해 각기 다른 데이터 핸들링 전략을 세우고 접근하였으나 하나는 실패하였고 하나는 성공하였기 때문에 이 결과를 바탕으로 두피 상태 모델의 데이터 핸들링 방향을 잡았습니다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9275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특히 </a:t>
            </a:r>
            <a:r>
              <a:rPr lang="en-US" altLang="ko-KR" dirty="0"/>
              <a:t>learning rate schedular</a:t>
            </a:r>
            <a:r>
              <a:rPr lang="ko-KR" altLang="en-US" dirty="0"/>
              <a:t>를 추가함으로써 기존에 수렴하지 않던 </a:t>
            </a:r>
            <a:r>
              <a:rPr lang="en-US" altLang="ko-KR" dirty="0" err="1"/>
              <a:t>acuuracy</a:t>
            </a:r>
            <a:r>
              <a:rPr lang="ko-KR" altLang="en-US" dirty="0"/>
              <a:t>를 지속적인 </a:t>
            </a:r>
            <a:r>
              <a:rPr lang="en-US" altLang="ko-KR" dirty="0"/>
              <a:t>learning rate </a:t>
            </a:r>
            <a:r>
              <a:rPr lang="ko-KR" altLang="en-US" dirty="0"/>
              <a:t>감소를 통해 수렴시켰습니다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130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613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모발 이미지는 화질이 높아야 갈라짐과 윤기 등의 판단에 근거가 될 것이라 판단하여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087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777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97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그럼 처음으로 모델 주제입니다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175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현대인들은 잦은 파마나 염색으로 모발이 손상되는 경우가 많은데요 모발의 손상도는 통일된 기준이 없이 미용실에서 많이 손상되셨네요 이 정도면 괜찮아요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~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등 정확하게 판단이 어렵습니다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47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또한 모발의 손상도 분류 모델 외에도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모발의 상태에 간접적으로 영향을 미칠 수 있는 </a:t>
            </a:r>
            <a:r>
              <a:rPr lang="ko-KR" altLang="en-US" sz="1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염색 유무 </a:t>
            </a:r>
            <a:r>
              <a:rPr lang="en-US" altLang="ko-KR" sz="1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1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두피 상태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분류 모델을 추가하였습니다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73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ppt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적힌 내용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selenium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사용해서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크롤링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629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모델이 </a:t>
            </a:r>
            <a:r>
              <a:rPr lang="en-US" altLang="ko-KR" dirty="0"/>
              <a:t>3</a:t>
            </a:r>
            <a:r>
              <a:rPr lang="ko-KR" altLang="en-US" dirty="0"/>
              <a:t>개인 만큼 성능개선 방식도 다양하게 접근하였고 나중에 모델링 부분에서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99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195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모델이 </a:t>
            </a:r>
            <a:r>
              <a:rPr lang="en-US" altLang="ko-KR" dirty="0"/>
              <a:t>3</a:t>
            </a:r>
            <a:r>
              <a:rPr lang="ko-KR" altLang="en-US" dirty="0"/>
              <a:t>개인 만큼 모델 별로 모델 설계와 성능 개선을 함께 보여주는 순서로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79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85E14-2DBC-E55E-482D-5CEF643C9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03C820-BBB6-EE6F-3426-E23EDE539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246C57-7F11-56E5-61E4-478490E0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366E-C3F3-4CF6-BA33-BFD5A7316A77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6A48E-C384-3F69-3DC3-8710B4D07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F50C2-E418-07BE-D0E1-19445134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4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81E8B-445A-E806-6343-2758AD86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147AC9-3C9D-BA3A-A272-E4F2FC8B6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2FC9EC-23FE-87A5-6E24-8C83046F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DBF3-C042-429B-80DB-1DC0D3CEFE1F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EC8BC-7A90-C899-AC1C-1F4E9970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C66E8-79FA-B9FF-ABB6-3F4C5ADA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5822B8-20E9-FD37-2CDA-7A7FE91A6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B596A7-4B55-BB97-6F46-8D364C1AF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9EFF1-DE1A-7FAF-FBD0-D73F0A1E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810A-B7EC-4871-BE35-5914BE82055C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3954E8-E3A4-4B87-2379-AD81EE69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63F83-F294-1D70-DE72-87C5FDFF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07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39E05-A7B1-E0B8-8012-711A99B9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8AA450-802A-93CC-9B72-44F3B3F3B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699ECD-07C1-7BBC-BBD6-036B6160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4B20-C942-4951-BE23-BF391F89567B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A3B26-21BF-CF07-B111-4754EC1F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21AFCA-5706-BD98-DE6C-C17F13D1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1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32E32-161A-75EB-B513-573D5C7E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2CC737-3BA5-91EB-5C15-1981665EB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B582E-9FA6-430C-1F36-C827E478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1BC4-95D2-42DE-AE6E-9EC72ED3682F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F71EFD-5694-BE4D-E8C4-0C722B53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A8586-C32B-214E-CCA9-FB978BC6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65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3C64E-B60E-5A4D-BE60-644CDB36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E49E7-0016-4BD6-61B1-6E86BE890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3ABBAE-72AB-6AEE-0D56-B57AF7F6A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A299A6-3847-7B88-52D7-AB43AFBB7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FF72-8662-4B32-A7BE-F5BF96CC8778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BCC92-9561-D6C6-3A9C-B15A8984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5FEA5-05FE-0ABE-730B-EEDA67A7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5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D960A-4F3B-526B-CCEF-F2586087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069A89-4D5A-4DD4-EA9E-17D1B1F70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7DEA6C-FB98-907B-71F3-BF5DAD255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6DF344-8A6E-864C-136F-EA4F6EACE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E118B5-3D8D-13C7-BC1B-5B25F9688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5990F7-4F97-B2B3-056A-261857EFD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8334-599A-40C2-A560-C4CD7D05C9AC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61C087-196D-5642-DA3F-72836AE0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3E948-A4CD-C88F-44CE-E9913372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65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A8DA2-3435-D51C-B214-B41C8F6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52FBC1-57B1-CEB2-5AC6-5D347C71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6844-CEFF-4C7A-8BDA-9285AB0333D2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70CF0F-26F1-4137-B511-1589AC00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93EA23-82B1-3779-A843-A12A85BA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0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62639E-670F-03AB-FF65-CBD61D207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190C-3DB4-4BC1-8990-ECFF8E575699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EE3BC3-CFE8-4092-495F-AF12A9D0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52E50-81B1-A010-5293-8A43121A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71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017DA-9218-9BF0-1C0A-21C388C8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C8826-3A83-2692-517F-EB3D8C5E6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39D62A-53D5-5B73-B8DB-31E7969CC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904A0-D6E3-8156-F415-3178E85C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4117-2916-445E-A03E-AF8DAA00BC61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8FE7BF-4BB8-BFBC-481F-3BCF67B2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9B3F51-4F03-8B63-E4E6-0FC2E837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5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883BD-50A3-EF26-EAEA-45E7DE6B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B76EF3-12B3-6EB1-5484-5EA83140E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842D4-C330-4084-9EB7-A48D4DBB5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2F2B86-AD92-50D6-8E41-91C45E524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9336-CBAF-4821-9B8D-7743B267A247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A73277-386A-F835-8B96-A02C7F3E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9395C-C96E-50F3-EF54-C476F3855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B24E4B-EDE4-73B3-430F-2DCE350D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42A3D2-9D0D-A9EF-3708-5FC82D7BE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AF0BF-13EC-61B7-944F-0A050B38A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B1014-3A28-447B-A894-B6343D0404C1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8E8CE-F4A2-E68F-956F-13BFAB5CE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500EDF-AE16-2401-5928-3FE391B42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BF3AD-4349-48B9-9B3D-E592355A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3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3A0F1-6FEC-3FE3-32F4-72FDADD82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1DDE17-E41A-E985-110B-A72371A19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머릿결 좋아지는법 빠르게 효과보는 노하우 | 케이마루의 일상 정보">
            <a:extLst>
              <a:ext uri="{FF2B5EF4-FFF2-40B4-BE49-F238E27FC236}">
                <a16:creationId xmlns:a16="http://schemas.microsoft.com/office/drawing/2014/main" id="{7185540F-4341-4823-EAED-7539B904A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4" b="1734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6FCEC-A1B1-E70A-80F3-14264F0E230A}"/>
              </a:ext>
            </a:extLst>
          </p:cNvPr>
          <p:cNvSpPr txBox="1"/>
          <p:nvPr/>
        </p:nvSpPr>
        <p:spPr>
          <a:xfrm>
            <a:off x="3424335" y="1698172"/>
            <a:ext cx="8584163" cy="1460238"/>
          </a:xfrm>
          <a:prstGeom prst="rect">
            <a:avLst/>
          </a:prstGeom>
          <a:noFill/>
        </p:spPr>
        <p:txBody>
          <a:bodyPr wrap="square" rtlCol="0">
            <a:prstTxWarp prst="textFadeLeft">
              <a:avLst/>
            </a:prstTxWarp>
            <a:spAutoFit/>
          </a:bodyPr>
          <a:lstStyle/>
          <a:p>
            <a:r>
              <a:rPr lang="ko-KR" altLang="en-US" dirty="0">
                <a:gradFill flip="none" rotWithShape="1">
                  <a:gsLst>
                    <a:gs pos="86000">
                      <a:srgbClr val="002060"/>
                    </a:gs>
                    <a:gs pos="71000">
                      <a:srgbClr val="0070C0"/>
                    </a:gs>
                    <a:gs pos="55000">
                      <a:srgbClr val="00B050"/>
                    </a:gs>
                    <a:gs pos="38000">
                      <a:srgbClr val="FFFF00"/>
                    </a:gs>
                    <a:gs pos="19000">
                      <a:srgbClr val="FFC000"/>
                    </a:gs>
                    <a:gs pos="0">
                      <a:srgbClr val="FF000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이미지 인식을 통한 모발 상태 분류 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799D5-2FBB-FD53-0F43-BCE225379CAF}"/>
              </a:ext>
            </a:extLst>
          </p:cNvPr>
          <p:cNvSpPr txBox="1"/>
          <p:nvPr/>
        </p:nvSpPr>
        <p:spPr>
          <a:xfrm>
            <a:off x="10222343" y="5667832"/>
            <a:ext cx="1683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이현중</a:t>
            </a:r>
            <a:endParaRPr lang="en-US" altLang="ko-KR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ko-KR" altLang="en-US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이연교</a:t>
            </a:r>
            <a:endParaRPr lang="en-US" altLang="ko-KR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전민정</a:t>
            </a:r>
          </a:p>
        </p:txBody>
      </p:sp>
    </p:spTree>
    <p:extLst>
      <p:ext uri="{BB962C8B-B14F-4D97-AF65-F5344CB8AC3E}">
        <p14:creationId xmlns:p14="http://schemas.microsoft.com/office/powerpoint/2010/main" val="201647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수집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1683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이미지</a:t>
            </a:r>
            <a:r>
              <a:rPr lang="ko-KR" altLang="en-US" sz="3200" dirty="0" err="1">
                <a:solidFill>
                  <a:srgbClr val="2180D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크롤링</a:t>
            </a:r>
            <a:endParaRPr lang="ko-KR" altLang="en-US" sz="3200" dirty="0">
              <a:solidFill>
                <a:srgbClr val="2180D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AD076C3-E3BC-C477-EF96-3B87E1DBA8EC}"/>
              </a:ext>
            </a:extLst>
          </p:cNvPr>
          <p:cNvGrpSpPr/>
          <p:nvPr/>
        </p:nvGrpSpPr>
        <p:grpSpPr>
          <a:xfrm>
            <a:off x="805776" y="1920889"/>
            <a:ext cx="10669831" cy="4488151"/>
            <a:chOff x="1558251" y="1866900"/>
            <a:chExt cx="9986049" cy="420052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75AA3CB-17DC-0302-90C0-5B2015AA23D3}"/>
                </a:ext>
              </a:extLst>
            </p:cNvPr>
            <p:cNvGrpSpPr/>
            <p:nvPr/>
          </p:nvGrpSpPr>
          <p:grpSpPr>
            <a:xfrm>
              <a:off x="1669349" y="1994370"/>
              <a:ext cx="9789226" cy="3965528"/>
              <a:chOff x="1669349" y="1994370"/>
              <a:chExt cx="9789226" cy="3965528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E17671-9904-1AB7-00E1-00774B9C900C}"/>
                  </a:ext>
                </a:extLst>
              </p:cNvPr>
              <p:cNvSpPr txBox="1"/>
              <p:nvPr/>
            </p:nvSpPr>
            <p:spPr>
              <a:xfrm>
                <a:off x="6126375" y="5436678"/>
                <a:ext cx="533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8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: </a:t>
                </a:r>
                <a:r>
                  <a:rPr lang="ko-KR" altLang="en-US" sz="28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총 데이터 수 </a:t>
                </a:r>
                <a:r>
                  <a:rPr lang="en-US" altLang="ko-KR" sz="28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62,430</a:t>
                </a:r>
                <a:r>
                  <a:rPr lang="ko-KR" altLang="en-US" sz="2800" dirty="0">
                    <a:latin typeface="G마켓 산스 Light" panose="02000000000000000000" pitchFamily="50" charset="-127"/>
                    <a:ea typeface="G마켓 산스 Light" panose="02000000000000000000" pitchFamily="50" charset="-127"/>
                  </a:rPr>
                  <a:t>장</a:t>
                </a: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976E8961-F5AF-3C39-1BC6-AC0A1486E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349" y="1994370"/>
                <a:ext cx="9789226" cy="3316622"/>
              </a:xfrm>
              <a:prstGeom prst="rect">
                <a:avLst/>
              </a:prstGeom>
            </p:spPr>
          </p:pic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AB1E6D3-1C7C-E3C0-BB18-21144ACE9BA7}"/>
                </a:ext>
              </a:extLst>
            </p:cNvPr>
            <p:cNvSpPr/>
            <p:nvPr/>
          </p:nvSpPr>
          <p:spPr>
            <a:xfrm>
              <a:off x="1558251" y="1866900"/>
              <a:ext cx="9986049" cy="420052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FC8260E-ACEE-4F1A-9689-39708DA35900}"/>
              </a:ext>
            </a:extLst>
          </p:cNvPr>
          <p:cNvSpPr txBox="1"/>
          <p:nvPr/>
        </p:nvSpPr>
        <p:spPr>
          <a:xfrm>
            <a:off x="3503246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Kaggle, AI Hub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등 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라벨링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된 데이터가 따로 없어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직접 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라벨링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하기 위해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여러 웹사이트에서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크롤링을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진행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AA6C99-86BC-9C81-A683-506C31F3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8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2293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이미지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 err="1">
                <a:solidFill>
                  <a:srgbClr val="2180D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라벨링</a:t>
            </a:r>
            <a:endParaRPr lang="ko-KR" altLang="en-US" sz="3200" dirty="0">
              <a:solidFill>
                <a:srgbClr val="2180D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3503246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라벨링을 위해 크롤링한 데이터를 정제하였습니다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헤어가 잘 보이지 않거나 헤어와 관련이 없는 이미지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는 삭제하였습니다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E02A75-0469-FA34-3375-85CDCDD7ECA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79F46C7-C58C-6505-3C80-A0CE1C40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2242876"/>
            <a:ext cx="10269383" cy="3410426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224C50D-D4C5-0179-1CB5-A3F06EF7DF0C}"/>
              </a:ext>
            </a:extLst>
          </p:cNvPr>
          <p:cNvGrpSpPr/>
          <p:nvPr/>
        </p:nvGrpSpPr>
        <p:grpSpPr>
          <a:xfrm>
            <a:off x="996453" y="2297318"/>
            <a:ext cx="10157991" cy="3152869"/>
            <a:chOff x="996453" y="2297318"/>
            <a:chExt cx="10157991" cy="315286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1A565EA-617E-43F8-6556-FE1488108529}"/>
                </a:ext>
              </a:extLst>
            </p:cNvPr>
            <p:cNvSpPr/>
            <p:nvPr/>
          </p:nvSpPr>
          <p:spPr>
            <a:xfrm>
              <a:off x="5151421" y="2317687"/>
              <a:ext cx="796705" cy="887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3960B21-4A4D-FC38-0733-F11A6069CD76}"/>
                </a:ext>
              </a:extLst>
            </p:cNvPr>
            <p:cNvSpPr/>
            <p:nvPr/>
          </p:nvSpPr>
          <p:spPr>
            <a:xfrm>
              <a:off x="2009870" y="3438053"/>
              <a:ext cx="927158" cy="8985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E726BE2-084A-2B91-4808-850ACA763111}"/>
                </a:ext>
              </a:extLst>
            </p:cNvPr>
            <p:cNvSpPr/>
            <p:nvPr/>
          </p:nvSpPr>
          <p:spPr>
            <a:xfrm>
              <a:off x="8193385" y="3419947"/>
              <a:ext cx="927158" cy="9076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EA788DE-6028-B0ED-0A74-D1A74405E6F5}"/>
                </a:ext>
              </a:extLst>
            </p:cNvPr>
            <p:cNvSpPr/>
            <p:nvPr/>
          </p:nvSpPr>
          <p:spPr>
            <a:xfrm>
              <a:off x="6140691" y="4542578"/>
              <a:ext cx="893852" cy="9076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6766B1-FC20-5ECF-1190-BE54A441DA0A}"/>
                </a:ext>
              </a:extLst>
            </p:cNvPr>
            <p:cNvSpPr/>
            <p:nvPr/>
          </p:nvSpPr>
          <p:spPr>
            <a:xfrm>
              <a:off x="996453" y="4542577"/>
              <a:ext cx="893852" cy="9076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EBC8667-E2A2-3846-563E-1E8F511187FC}"/>
                </a:ext>
              </a:extLst>
            </p:cNvPr>
            <p:cNvSpPr/>
            <p:nvPr/>
          </p:nvSpPr>
          <p:spPr>
            <a:xfrm>
              <a:off x="8193385" y="2297318"/>
              <a:ext cx="927158" cy="9076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FF37F3-F48B-29E6-34DE-DDFCFB467357}"/>
                </a:ext>
              </a:extLst>
            </p:cNvPr>
            <p:cNvSpPr/>
            <p:nvPr/>
          </p:nvSpPr>
          <p:spPr>
            <a:xfrm>
              <a:off x="10227286" y="3419946"/>
              <a:ext cx="927158" cy="9076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3AF94D-4FD1-BBE0-B1F3-710423BE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3503246" y="917152"/>
            <a:ext cx="5874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머리카락의 손상도에 따라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‘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정상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 ,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약손상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’, ‘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극손상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 ]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라벨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염색 유무에 따라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‘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자연모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’, ‘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염색모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 ]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라벨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두피 상태에 따라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‘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탈모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X’, ‘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탈모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O’ ]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라벨로 구분하였습니다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50" name="Picture 2" descr="잘못하면 탈모까지 오는 머리카락 손상 이유">
            <a:extLst>
              <a:ext uri="{FF2B5EF4-FFF2-40B4-BE49-F238E27FC236}">
                <a16:creationId xmlns:a16="http://schemas.microsoft.com/office/drawing/2014/main" id="{16FCBED6-6581-D6AB-7DB1-44ED976F0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1" t="35572" r="3666" b="36678"/>
          <a:stretch/>
        </p:blipFill>
        <p:spPr bwMode="auto">
          <a:xfrm>
            <a:off x="992429" y="2200275"/>
            <a:ext cx="2520000" cy="10398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염색모와 손상모를 관리하는 방법 - 건강을 위한 발걸음">
            <a:extLst>
              <a:ext uri="{FF2B5EF4-FFF2-40B4-BE49-F238E27FC236}">
                <a16:creationId xmlns:a16="http://schemas.microsoft.com/office/drawing/2014/main" id="{ADA7A314-09B0-70DA-088D-D37BDB4C6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0" t="21465" r="10036" b="49422"/>
          <a:stretch/>
        </p:blipFill>
        <p:spPr bwMode="auto">
          <a:xfrm>
            <a:off x="992429" y="3408325"/>
            <a:ext cx="2520001" cy="10398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손상모발관리 방법 과 극손상모발 디지털파마 하기 : 네이버 블로그">
            <a:extLst>
              <a:ext uri="{FF2B5EF4-FFF2-40B4-BE49-F238E27FC236}">
                <a16:creationId xmlns:a16="http://schemas.microsoft.com/office/drawing/2014/main" id="{86B2191A-2A75-B689-1B7A-093FC38E1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9" t="3999" r="37876" b="51906"/>
          <a:stretch/>
        </p:blipFill>
        <p:spPr bwMode="auto">
          <a:xfrm rot="16200000">
            <a:off x="1732504" y="3876298"/>
            <a:ext cx="1039849" cy="25200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C8723DE-470D-E77E-E39A-6D67F40CB211}"/>
              </a:ext>
            </a:extLst>
          </p:cNvPr>
          <p:cNvSpPr/>
          <p:nvPr/>
        </p:nvSpPr>
        <p:spPr>
          <a:xfrm>
            <a:off x="3164129" y="2466975"/>
            <a:ext cx="1095375" cy="52322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9DC2F-9D2A-E86A-FEA6-16D9BA50F4AF}"/>
              </a:ext>
            </a:extLst>
          </p:cNvPr>
          <p:cNvSpPr txBox="1"/>
          <p:nvPr/>
        </p:nvSpPr>
        <p:spPr>
          <a:xfrm>
            <a:off x="3372620" y="2561163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정상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67FC10-104B-7398-3896-F7D15812669B}"/>
              </a:ext>
            </a:extLst>
          </p:cNvPr>
          <p:cNvSpPr/>
          <p:nvPr/>
        </p:nvSpPr>
        <p:spPr>
          <a:xfrm>
            <a:off x="3164129" y="3666640"/>
            <a:ext cx="1095375" cy="52322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17D01-B92C-DB36-3BE5-EFF556A2018D}"/>
              </a:ext>
            </a:extLst>
          </p:cNvPr>
          <p:cNvSpPr txBox="1"/>
          <p:nvPr/>
        </p:nvSpPr>
        <p:spPr>
          <a:xfrm>
            <a:off x="3249189" y="3760828"/>
            <a:ext cx="925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약손상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170DCF-5550-78CB-E54E-434F120B65B7}"/>
              </a:ext>
            </a:extLst>
          </p:cNvPr>
          <p:cNvSpPr/>
          <p:nvPr/>
        </p:nvSpPr>
        <p:spPr>
          <a:xfrm>
            <a:off x="3164129" y="4874689"/>
            <a:ext cx="1095375" cy="52322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DE242-28EC-83AD-FCCC-47FF5CA66992}"/>
              </a:ext>
            </a:extLst>
          </p:cNvPr>
          <p:cNvSpPr txBox="1"/>
          <p:nvPr/>
        </p:nvSpPr>
        <p:spPr>
          <a:xfrm>
            <a:off x="3249189" y="4968877"/>
            <a:ext cx="925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극손상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56" name="Picture 8" descr="새치, 흰머리 셀프 염색법 - 새치용과 멋내기용 염색의 차이는?">
            <a:extLst>
              <a:ext uri="{FF2B5EF4-FFF2-40B4-BE49-F238E27FC236}">
                <a16:creationId xmlns:a16="http://schemas.microsoft.com/office/drawing/2014/main" id="{147B17C3-67CC-7C8C-2489-A44D8C0B2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02" b="49112"/>
          <a:stretch/>
        </p:blipFill>
        <p:spPr bwMode="auto">
          <a:xfrm>
            <a:off x="4516679" y="2200275"/>
            <a:ext cx="2609850" cy="16383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쇼핑테마] 건강한 모발로 되살리는 지름길, 바캉스 후 헤어케어">
            <a:extLst>
              <a:ext uri="{FF2B5EF4-FFF2-40B4-BE49-F238E27FC236}">
                <a16:creationId xmlns:a16="http://schemas.microsoft.com/office/drawing/2014/main" id="{AE26A5C4-CC5B-BD5E-EDCD-3BB0D52B6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4" t="8305" r="18366" b="45254"/>
          <a:stretch/>
        </p:blipFill>
        <p:spPr bwMode="auto">
          <a:xfrm rot="16200000">
            <a:off x="5002455" y="3530887"/>
            <a:ext cx="1638299" cy="26098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FA453D-E607-2269-BF01-753099E7B160}"/>
              </a:ext>
            </a:extLst>
          </p:cNvPr>
          <p:cNvSpPr/>
          <p:nvPr/>
        </p:nvSpPr>
        <p:spPr>
          <a:xfrm>
            <a:off x="6611122" y="2749345"/>
            <a:ext cx="1095375" cy="52322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7174C-809A-72D0-9EC2-A431313236D5}"/>
              </a:ext>
            </a:extLst>
          </p:cNvPr>
          <p:cNvSpPr txBox="1"/>
          <p:nvPr/>
        </p:nvSpPr>
        <p:spPr>
          <a:xfrm>
            <a:off x="6696182" y="2843533"/>
            <a:ext cx="925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자연모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3D041DA-86F4-4985-3FF7-952483832736}"/>
              </a:ext>
            </a:extLst>
          </p:cNvPr>
          <p:cNvSpPr/>
          <p:nvPr/>
        </p:nvSpPr>
        <p:spPr>
          <a:xfrm>
            <a:off x="6611122" y="4571721"/>
            <a:ext cx="1095375" cy="52322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3989E-0CD6-9ED4-4C58-295293964D9C}"/>
              </a:ext>
            </a:extLst>
          </p:cNvPr>
          <p:cNvSpPr txBox="1"/>
          <p:nvPr/>
        </p:nvSpPr>
        <p:spPr>
          <a:xfrm>
            <a:off x="6696183" y="4665909"/>
            <a:ext cx="925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염색모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0101F22-5BA8-8B42-2DC0-367B45EAB550}"/>
              </a:ext>
            </a:extLst>
          </p:cNvPr>
          <p:cNvSpPr/>
          <p:nvPr/>
        </p:nvSpPr>
        <p:spPr>
          <a:xfrm>
            <a:off x="3249189" y="2532167"/>
            <a:ext cx="925254" cy="40011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0A1B12-8913-693B-7134-87F3EACAD9E0}"/>
              </a:ext>
            </a:extLst>
          </p:cNvPr>
          <p:cNvSpPr/>
          <p:nvPr/>
        </p:nvSpPr>
        <p:spPr>
          <a:xfrm>
            <a:off x="3249189" y="3728195"/>
            <a:ext cx="925254" cy="40011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3559AA-3B53-B5DD-E4B6-9CA7F1A293DF}"/>
              </a:ext>
            </a:extLst>
          </p:cNvPr>
          <p:cNvSpPr/>
          <p:nvPr/>
        </p:nvSpPr>
        <p:spPr>
          <a:xfrm>
            <a:off x="3249189" y="4934697"/>
            <a:ext cx="925254" cy="40011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EF2C70F-A6D5-4A8E-7ADC-20F25D22DB9C}"/>
              </a:ext>
            </a:extLst>
          </p:cNvPr>
          <p:cNvSpPr/>
          <p:nvPr/>
        </p:nvSpPr>
        <p:spPr>
          <a:xfrm>
            <a:off x="6696182" y="2809845"/>
            <a:ext cx="925254" cy="40011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DF4A9CF-AB69-A576-783A-86D1B76C4001}"/>
              </a:ext>
            </a:extLst>
          </p:cNvPr>
          <p:cNvSpPr/>
          <p:nvPr/>
        </p:nvSpPr>
        <p:spPr>
          <a:xfrm>
            <a:off x="6687384" y="4631648"/>
            <a:ext cx="925254" cy="40011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93B7F4-A53F-3C16-6B48-D44D55A61404}"/>
              </a:ext>
            </a:extLst>
          </p:cNvPr>
          <p:cNvGrpSpPr/>
          <p:nvPr/>
        </p:nvGrpSpPr>
        <p:grpSpPr>
          <a:xfrm>
            <a:off x="7951232" y="2200275"/>
            <a:ext cx="3337722" cy="3452206"/>
            <a:chOff x="7951232" y="2200275"/>
            <a:chExt cx="3337722" cy="3452206"/>
          </a:xfrm>
        </p:grpSpPr>
        <p:pic>
          <p:nvPicPr>
            <p:cNvPr id="2060" name="Picture 12" descr="시니어 탈모 악화시키는 여름, 관리법부터 모발이식 팁까지 - 브라보 마이 라이프">
              <a:extLst>
                <a:ext uri="{FF2B5EF4-FFF2-40B4-BE49-F238E27FC236}">
                  <a16:creationId xmlns:a16="http://schemas.microsoft.com/office/drawing/2014/main" id="{6259CAC3-0D38-6437-2D08-F862FDE0D0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65" r="52333" b="37535"/>
            <a:stretch/>
          </p:blipFill>
          <p:spPr bwMode="auto">
            <a:xfrm>
              <a:off x="7951232" y="4014181"/>
              <a:ext cx="2724150" cy="1638300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시니어 탈모 악화시키는 여름, 관리법부터 모발이식 팁까지 - 브라보 마이 라이프">
              <a:extLst>
                <a:ext uri="{FF2B5EF4-FFF2-40B4-BE49-F238E27FC236}">
                  <a16:creationId xmlns:a16="http://schemas.microsoft.com/office/drawing/2014/main" id="{2A5C1835-AD53-6B91-8498-257E719DC1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64" t="20017" r="3569" b="36983"/>
            <a:stretch/>
          </p:blipFill>
          <p:spPr bwMode="auto">
            <a:xfrm>
              <a:off x="7951232" y="2200275"/>
              <a:ext cx="2724150" cy="1638300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372E527-E2BF-7BF7-9393-2BA8AB63ED73}"/>
                </a:ext>
              </a:extLst>
            </p:cNvPr>
            <p:cNvSpPr/>
            <p:nvPr/>
          </p:nvSpPr>
          <p:spPr>
            <a:xfrm>
              <a:off x="10193579" y="2749345"/>
              <a:ext cx="1095375" cy="5232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7B09B7-A890-2D98-4495-46D09C0231CA}"/>
                </a:ext>
              </a:extLst>
            </p:cNvPr>
            <p:cNvSpPr txBox="1"/>
            <p:nvPr/>
          </p:nvSpPr>
          <p:spPr>
            <a:xfrm>
              <a:off x="10305089" y="2843533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탈모</a:t>
              </a:r>
              <a:r>
                <a:rPr lang="en-US" altLang="ko-KR" sz="20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X</a:t>
              </a:r>
              <a:endParaRPr lang="ko-KR" altLang="en-US" sz="2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71E91CB-83E5-B8DD-3C7C-38DCED1D5A3B}"/>
                </a:ext>
              </a:extLst>
            </p:cNvPr>
            <p:cNvSpPr/>
            <p:nvPr/>
          </p:nvSpPr>
          <p:spPr>
            <a:xfrm>
              <a:off x="10278639" y="2809845"/>
              <a:ext cx="925254" cy="40011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3591216-5837-4FED-CDD0-09A6ABE9E459}"/>
                </a:ext>
              </a:extLst>
            </p:cNvPr>
            <p:cNvSpPr/>
            <p:nvPr/>
          </p:nvSpPr>
          <p:spPr>
            <a:xfrm>
              <a:off x="10193579" y="4571721"/>
              <a:ext cx="1095375" cy="5232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FC8B-ACDD-5C1D-BB8E-39CC177C3DE9}"/>
                </a:ext>
              </a:extLst>
            </p:cNvPr>
            <p:cNvSpPr txBox="1"/>
            <p:nvPr/>
          </p:nvSpPr>
          <p:spPr>
            <a:xfrm>
              <a:off x="10280243" y="4665909"/>
              <a:ext cx="922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탈모</a:t>
              </a:r>
              <a:r>
                <a:rPr lang="en-US" altLang="ko-KR" sz="2000" dirty="0">
                  <a:solidFill>
                    <a:srgbClr val="0070C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O</a:t>
              </a:r>
              <a:endParaRPr lang="ko-KR" altLang="en-US" sz="2000" dirty="0">
                <a:solidFill>
                  <a:srgbClr val="0070C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C6F0F5F-A7FD-B44D-02D7-589C3F93C303}"/>
                </a:ext>
              </a:extLst>
            </p:cNvPr>
            <p:cNvSpPr/>
            <p:nvPr/>
          </p:nvSpPr>
          <p:spPr>
            <a:xfrm>
              <a:off x="10278639" y="4632221"/>
              <a:ext cx="925254" cy="40011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E02A75-0469-FA34-3375-85CDCDD7ECA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C677686-C0E5-7460-90FD-C653996D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280A97-C486-0FAB-9B30-5EF923AFE2B2}"/>
              </a:ext>
            </a:extLst>
          </p:cNvPr>
          <p:cNvSpPr txBox="1"/>
          <p:nvPr/>
        </p:nvSpPr>
        <p:spPr>
          <a:xfrm>
            <a:off x="716393" y="882713"/>
            <a:ext cx="2293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이미지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 err="1">
                <a:solidFill>
                  <a:srgbClr val="2180D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라벨링</a:t>
            </a:r>
            <a:endParaRPr lang="ko-KR" altLang="en-US" sz="3200" dirty="0">
              <a:solidFill>
                <a:srgbClr val="2180D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95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F070F-ED5E-7726-73D8-1CE42FEE19C9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5320-618C-A41E-ACF2-6FB5B0B45634}"/>
              </a:ext>
            </a:extLst>
          </p:cNvPr>
          <p:cNvSpPr txBox="1"/>
          <p:nvPr/>
        </p:nvSpPr>
        <p:spPr>
          <a:xfrm>
            <a:off x="716393" y="882713"/>
            <a:ext cx="3684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Resize with </a:t>
            </a:r>
            <a:r>
              <a:rPr lang="en-US" altLang="ko-KR" sz="3200" dirty="0">
                <a:solidFill>
                  <a:srgbClr val="2180D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padding</a:t>
            </a:r>
            <a:endParaRPr lang="ko-KR" altLang="en-US" sz="3200" dirty="0">
              <a:solidFill>
                <a:srgbClr val="2180D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E30DB-2715-58F3-6E48-DBDB382627FA}"/>
              </a:ext>
            </a:extLst>
          </p:cNvPr>
          <p:cNvSpPr txBox="1"/>
          <p:nvPr/>
        </p:nvSpPr>
        <p:spPr>
          <a:xfrm>
            <a:off x="442717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이미지의 크기를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(224, 224, 3)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맞추어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리사이즈와 패딩을 진행하였습니다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A82CD9-5521-3C8C-15A6-8AC6261AF715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의류, 여자이(가) 표시된 사진&#10;&#10;자동 생성된 설명">
            <a:extLst>
              <a:ext uri="{FF2B5EF4-FFF2-40B4-BE49-F238E27FC236}">
                <a16:creationId xmlns:a16="http://schemas.microsoft.com/office/drawing/2014/main" id="{96E9A651-1A5F-5949-ED76-FBCB2D2CD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24" y="2096722"/>
            <a:ext cx="2574093" cy="34144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3886EA-0328-BAB5-5459-28FE11FDD79F}"/>
              </a:ext>
            </a:extLst>
          </p:cNvPr>
          <p:cNvSpPr txBox="1"/>
          <p:nvPr/>
        </p:nvSpPr>
        <p:spPr>
          <a:xfrm>
            <a:off x="1661045" y="5538082"/>
            <a:ext cx="1794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(340, 451, 3)</a:t>
            </a:r>
            <a:endParaRPr lang="ko-KR" altLang="en-US" dirty="0"/>
          </a:p>
        </p:txBody>
      </p:sp>
      <p:pic>
        <p:nvPicPr>
          <p:cNvPr id="14" name="그림 13" descr="의류, 여자이(가) 표시된 사진&#10;&#10;자동 생성된 설명">
            <a:extLst>
              <a:ext uri="{FF2B5EF4-FFF2-40B4-BE49-F238E27FC236}">
                <a16:creationId xmlns:a16="http://schemas.microsoft.com/office/drawing/2014/main" id="{3988C88B-187A-628E-B846-E4BD823CC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706" y="2944398"/>
            <a:ext cx="1296000" cy="17191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ACC253-36E4-37F0-29F2-B334F9A06589}"/>
              </a:ext>
            </a:extLst>
          </p:cNvPr>
          <p:cNvSpPr txBox="1"/>
          <p:nvPr/>
        </p:nvSpPr>
        <p:spPr>
          <a:xfrm>
            <a:off x="5532972" y="5536065"/>
            <a:ext cx="1794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(155, 224, 3)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D7754A-B8C7-5FD5-2591-D15DE50EEC1C}"/>
              </a:ext>
            </a:extLst>
          </p:cNvPr>
          <p:cNvGrpSpPr/>
          <p:nvPr/>
        </p:nvGrpSpPr>
        <p:grpSpPr>
          <a:xfrm>
            <a:off x="8899837" y="2944398"/>
            <a:ext cx="1719106" cy="1719106"/>
            <a:chOff x="8722031" y="2944398"/>
            <a:chExt cx="1719106" cy="171910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2931DCF-4B81-8F7C-218F-4A6A21423F71}"/>
                </a:ext>
              </a:extLst>
            </p:cNvPr>
            <p:cNvSpPr/>
            <p:nvPr/>
          </p:nvSpPr>
          <p:spPr>
            <a:xfrm>
              <a:off x="8722031" y="2944398"/>
              <a:ext cx="1719106" cy="1719106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의류, 여자이(가) 표시된 사진&#10;&#10;자동 생성된 설명">
              <a:extLst>
                <a:ext uri="{FF2B5EF4-FFF2-40B4-BE49-F238E27FC236}">
                  <a16:creationId xmlns:a16="http://schemas.microsoft.com/office/drawing/2014/main" id="{41477A1D-8BC1-D38C-800F-7C519163B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584" y="2944398"/>
              <a:ext cx="1296000" cy="17191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911DEE4-96CE-EF31-4C0A-0D523412BCEE}"/>
              </a:ext>
            </a:extLst>
          </p:cNvPr>
          <p:cNvSpPr txBox="1"/>
          <p:nvPr/>
        </p:nvSpPr>
        <p:spPr>
          <a:xfrm>
            <a:off x="8899837" y="5536065"/>
            <a:ext cx="1794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en-US" altLang="ko-KR" sz="18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224</a:t>
            </a:r>
            <a:r>
              <a:rPr lang="en-US" altLang="ko-KR" sz="1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en-US" altLang="ko-KR" sz="18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224</a:t>
            </a:r>
            <a:r>
              <a:rPr lang="en-US" altLang="ko-KR" sz="1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3)</a:t>
            </a:r>
            <a:endParaRPr lang="ko-KR" altLang="en-US" dirty="0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FB40B88-AC64-B179-0F83-9183EA9F3ED3}"/>
              </a:ext>
            </a:extLst>
          </p:cNvPr>
          <p:cNvSpPr/>
          <p:nvPr/>
        </p:nvSpPr>
        <p:spPr>
          <a:xfrm rot="5400000">
            <a:off x="4152637" y="3684400"/>
            <a:ext cx="1381773" cy="23909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40EC5D4-BC31-0564-B391-CCC64912592F}"/>
              </a:ext>
            </a:extLst>
          </p:cNvPr>
          <p:cNvSpPr/>
          <p:nvPr/>
        </p:nvSpPr>
        <p:spPr>
          <a:xfrm rot="5400000">
            <a:off x="7326988" y="3684399"/>
            <a:ext cx="1381773" cy="23909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107E79-F852-5FD2-1873-40467C11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0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F070F-ED5E-7726-73D8-1CE42FEE19C9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5320-618C-A41E-ACF2-6FB5B0B45634}"/>
              </a:ext>
            </a:extLst>
          </p:cNvPr>
          <p:cNvSpPr txBox="1"/>
          <p:nvPr/>
        </p:nvSpPr>
        <p:spPr>
          <a:xfrm>
            <a:off x="716393" y="882713"/>
            <a:ext cx="368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Augmentation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E30DB-2715-58F3-6E48-DBDB382627FA}"/>
              </a:ext>
            </a:extLst>
          </p:cNvPr>
          <p:cNvSpPr txBox="1"/>
          <p:nvPr/>
        </p:nvSpPr>
        <p:spPr>
          <a:xfrm>
            <a:off x="442717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라벨 간 데이터 수 균형을 위해 </a:t>
            </a:r>
            <a:r>
              <a:rPr lang="en-US" altLang="ko-KR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Augumentation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주었습니다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비율은 최대한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 : 1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맞추었습니다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8" name="그림 7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DE000261-28C8-9E72-E774-9C5BA8279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85" b="69152"/>
          <a:stretch/>
        </p:blipFill>
        <p:spPr>
          <a:xfrm>
            <a:off x="1094872" y="2132045"/>
            <a:ext cx="2338330" cy="713400"/>
          </a:xfrm>
          <a:prstGeom prst="rect">
            <a:avLst/>
          </a:prstGeom>
        </p:spPr>
      </p:pic>
      <p:pic>
        <p:nvPicPr>
          <p:cNvPr id="9" name="그림 8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4CA6FE4B-BB41-6D74-F81F-EF4C2BB0BD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1" r="66685" b="34041"/>
          <a:stretch/>
        </p:blipFill>
        <p:spPr>
          <a:xfrm>
            <a:off x="1094872" y="3577563"/>
            <a:ext cx="2338330" cy="713400"/>
          </a:xfrm>
          <a:prstGeom prst="rect">
            <a:avLst/>
          </a:prstGeom>
        </p:spPr>
      </p:pic>
      <p:pic>
        <p:nvPicPr>
          <p:cNvPr id="10" name="그림 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78A6F146-7D88-ECF0-53D4-76FD011A2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52" r="66685"/>
          <a:stretch/>
        </p:blipFill>
        <p:spPr>
          <a:xfrm>
            <a:off x="1094872" y="5023080"/>
            <a:ext cx="2338330" cy="713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E0D7D4-A0EE-BEC8-7968-5BCFB4294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" t="6551" r="5340" b="7797"/>
          <a:stretch/>
        </p:blipFill>
        <p:spPr>
          <a:xfrm>
            <a:off x="6457598" y="2029047"/>
            <a:ext cx="2402967" cy="6861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085CFE-B30B-DD69-CADD-ADE80A8C39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3" t="10421" r="991" b="13524"/>
          <a:stretch/>
        </p:blipFill>
        <p:spPr>
          <a:xfrm>
            <a:off x="6468282" y="2957750"/>
            <a:ext cx="2338330" cy="70871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27DEDB9-44EC-16E5-9C79-BA83D21521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32" t="6499" r="4996" b="60691"/>
          <a:stretch/>
        </p:blipFill>
        <p:spPr>
          <a:xfrm>
            <a:off x="6457597" y="3909011"/>
            <a:ext cx="2338330" cy="7924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F151320-BE65-2B86-4950-CA6562E88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0" t="54462" r="4378" b="12728"/>
          <a:stretch/>
        </p:blipFill>
        <p:spPr>
          <a:xfrm>
            <a:off x="6468282" y="4944019"/>
            <a:ext cx="2338330" cy="79246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EAAF87F-6E2E-E9B5-EA47-5DCE25F0DBB2}"/>
              </a:ext>
            </a:extLst>
          </p:cNvPr>
          <p:cNvSpPr txBox="1"/>
          <p:nvPr/>
        </p:nvSpPr>
        <p:spPr>
          <a:xfrm>
            <a:off x="3650381" y="2331169"/>
            <a:ext cx="2659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rgbClr val="595959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19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,000   &gt;   10,011</a:t>
            </a:r>
            <a:endParaRPr lang="ko-KR" altLang="en-US" sz="2000" b="0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6A0F31-DFFE-1BCB-518D-E1070D96A002}"/>
              </a:ext>
            </a:extLst>
          </p:cNvPr>
          <p:cNvSpPr txBox="1"/>
          <p:nvPr/>
        </p:nvSpPr>
        <p:spPr>
          <a:xfrm>
            <a:off x="3650381" y="3764972"/>
            <a:ext cx="2659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5,425   &gt;   9,621</a:t>
            </a:r>
            <a:endParaRPr lang="ko-KR" altLang="en-US" sz="2000" b="0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0130F6-3310-C91A-8D1E-779536595E60}"/>
              </a:ext>
            </a:extLst>
          </p:cNvPr>
          <p:cNvSpPr txBox="1"/>
          <p:nvPr/>
        </p:nvSpPr>
        <p:spPr>
          <a:xfrm>
            <a:off x="3650381" y="5198775"/>
            <a:ext cx="2659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715   &gt;   8,961 </a:t>
            </a:r>
            <a:endParaRPr lang="ko-KR" altLang="en-US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9CB12C-A1CA-ED63-7979-ADA7D0C884A8}"/>
              </a:ext>
            </a:extLst>
          </p:cNvPr>
          <p:cNvSpPr txBox="1"/>
          <p:nvPr/>
        </p:nvSpPr>
        <p:spPr>
          <a:xfrm>
            <a:off x="9004037" y="2209981"/>
            <a:ext cx="2659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rgbClr val="595959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8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,900   &gt;   15,387</a:t>
            </a:r>
            <a:endParaRPr lang="ko-KR" altLang="en-US" sz="2000" b="0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FB4737-3A8B-47C0-DD7D-6B69C7EA7B9F}"/>
              </a:ext>
            </a:extLst>
          </p:cNvPr>
          <p:cNvSpPr txBox="1"/>
          <p:nvPr/>
        </p:nvSpPr>
        <p:spPr>
          <a:xfrm>
            <a:off x="9004037" y="3177453"/>
            <a:ext cx="2659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rgbClr val="595959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16,000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&gt;   16,000</a:t>
            </a:r>
            <a:endParaRPr lang="ko-KR" altLang="en-US" sz="2000" b="0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4AE319-A537-AE84-74BD-AF7CB0122CA8}"/>
              </a:ext>
            </a:extLst>
          </p:cNvPr>
          <p:cNvSpPr txBox="1"/>
          <p:nvPr/>
        </p:nvSpPr>
        <p:spPr>
          <a:xfrm>
            <a:off x="9004037" y="4144925"/>
            <a:ext cx="2659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750   &gt;   5,109</a:t>
            </a:r>
            <a:endParaRPr lang="ko-KR" altLang="en-US" sz="2000" b="0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6D64F0-2B73-4DD1-9613-E091AA669E67}"/>
              </a:ext>
            </a:extLst>
          </p:cNvPr>
          <p:cNvSpPr txBox="1"/>
          <p:nvPr/>
        </p:nvSpPr>
        <p:spPr>
          <a:xfrm>
            <a:off x="9004037" y="5179725"/>
            <a:ext cx="2659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1,428   &gt;   6,322</a:t>
            </a:r>
            <a:endParaRPr lang="ko-KR" altLang="en-US" sz="2000" b="0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A82CD9-5521-3C8C-15A6-8AC6261AF715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3B39D5-95F9-562F-7C94-D41EE43C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94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086733-4F06-F487-579E-77EF9BAF6C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151868-236A-AD61-944B-971F98F8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>
                <a:solidFill>
                  <a:schemeClr val="bg1"/>
                </a:solidFill>
              </a:rPr>
              <a:t>15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5760A-8859-830D-4FDD-049B4BFA494B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660526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선택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F0A7D-E8BE-80A9-C768-83FE2AB6D3CF}"/>
              </a:ext>
            </a:extLst>
          </p:cNvPr>
          <p:cNvSpPr txBox="1"/>
          <p:nvPr/>
        </p:nvSpPr>
        <p:spPr>
          <a:xfrm>
            <a:off x="374137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Basic CNN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선택하였습니다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아래 그림은 모델의 구조를 간단히 나타낸 것입니다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DBFED9-95BA-C36C-A3BB-DECE210E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FF23F6-7FB3-9F13-57A2-BA0347A542E2}"/>
              </a:ext>
            </a:extLst>
          </p:cNvPr>
          <p:cNvGrpSpPr/>
          <p:nvPr/>
        </p:nvGrpSpPr>
        <p:grpSpPr>
          <a:xfrm>
            <a:off x="1450302" y="2854367"/>
            <a:ext cx="3737822" cy="2667785"/>
            <a:chOff x="2035518" y="358055"/>
            <a:chExt cx="3737822" cy="266778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CA76B72-67C3-533C-7B17-094588878502}"/>
                </a:ext>
              </a:extLst>
            </p:cNvPr>
            <p:cNvSpPr/>
            <p:nvPr/>
          </p:nvSpPr>
          <p:spPr>
            <a:xfrm>
              <a:off x="2035518" y="358055"/>
              <a:ext cx="226243" cy="2667785"/>
            </a:xfrm>
            <a:prstGeom prst="rect">
              <a:avLst/>
            </a:prstGeom>
            <a:solidFill>
              <a:srgbClr val="FBBC0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5856F6B-F15B-A89D-83EC-229B7607D6C8}"/>
                </a:ext>
              </a:extLst>
            </p:cNvPr>
            <p:cNvSpPr/>
            <p:nvPr/>
          </p:nvSpPr>
          <p:spPr>
            <a:xfrm>
              <a:off x="2397815" y="691199"/>
              <a:ext cx="226243" cy="20014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3142D1-706C-3F95-4830-90BF8B3BC9B3}"/>
                </a:ext>
              </a:extLst>
            </p:cNvPr>
            <p:cNvSpPr/>
            <p:nvPr/>
          </p:nvSpPr>
          <p:spPr>
            <a:xfrm>
              <a:off x="2760112" y="777240"/>
              <a:ext cx="226243" cy="1829414"/>
            </a:xfrm>
            <a:prstGeom prst="rect">
              <a:avLst/>
            </a:prstGeom>
            <a:solidFill>
              <a:srgbClr val="FBBC0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579C778-91EE-3E50-82FD-D86AAB2B23E6}"/>
                </a:ext>
              </a:extLst>
            </p:cNvPr>
            <p:cNvSpPr/>
            <p:nvPr/>
          </p:nvSpPr>
          <p:spPr>
            <a:xfrm>
              <a:off x="3122409" y="1166686"/>
              <a:ext cx="226243" cy="105052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7B7317-E425-A344-2180-DC0B77E2AFC2}"/>
                </a:ext>
              </a:extLst>
            </p:cNvPr>
            <p:cNvSpPr/>
            <p:nvPr/>
          </p:nvSpPr>
          <p:spPr>
            <a:xfrm>
              <a:off x="3484706" y="1271016"/>
              <a:ext cx="226243" cy="841862"/>
            </a:xfrm>
            <a:prstGeom prst="rect">
              <a:avLst/>
            </a:prstGeom>
            <a:solidFill>
              <a:srgbClr val="FBBC0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EDC43C2-1155-D6B0-27B7-E91AA01D2D86}"/>
                </a:ext>
              </a:extLst>
            </p:cNvPr>
            <p:cNvSpPr/>
            <p:nvPr/>
          </p:nvSpPr>
          <p:spPr>
            <a:xfrm>
              <a:off x="3847003" y="1545950"/>
              <a:ext cx="1320330" cy="29199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24E370E-8A22-E223-717F-9D5AE7502F25}"/>
                </a:ext>
              </a:extLst>
            </p:cNvPr>
            <p:cNvSpPr/>
            <p:nvPr/>
          </p:nvSpPr>
          <p:spPr>
            <a:xfrm>
              <a:off x="5303387" y="1545950"/>
              <a:ext cx="166949" cy="291994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D18628-970C-C548-3437-797997BAFF49}"/>
                </a:ext>
              </a:extLst>
            </p:cNvPr>
            <p:cNvSpPr/>
            <p:nvPr/>
          </p:nvSpPr>
          <p:spPr>
            <a:xfrm>
              <a:off x="5606391" y="1545950"/>
              <a:ext cx="166949" cy="291994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7A18012-9A90-B4EF-B586-FEB06712B305}"/>
                </a:ext>
              </a:extLst>
            </p:cNvPr>
            <p:cNvCxnSpPr>
              <a:cxnSpLocks/>
            </p:cNvCxnSpPr>
            <p:nvPr/>
          </p:nvCxnSpPr>
          <p:spPr>
            <a:xfrm>
              <a:off x="2261761" y="358055"/>
              <a:ext cx="136054" cy="3331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99E0C4C-BB63-14E9-8DF0-D089EFAD51F5}"/>
                </a:ext>
              </a:extLst>
            </p:cNvPr>
            <p:cNvCxnSpPr>
              <a:cxnSpLocks/>
            </p:cNvCxnSpPr>
            <p:nvPr/>
          </p:nvCxnSpPr>
          <p:spPr>
            <a:xfrm>
              <a:off x="2624058" y="691199"/>
              <a:ext cx="136054" cy="860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98B76CB-6536-744E-D36A-D9931665B21A}"/>
                </a:ext>
              </a:extLst>
            </p:cNvPr>
            <p:cNvCxnSpPr>
              <a:cxnSpLocks/>
            </p:cNvCxnSpPr>
            <p:nvPr/>
          </p:nvCxnSpPr>
          <p:spPr>
            <a:xfrm>
              <a:off x="2986355" y="777240"/>
              <a:ext cx="136054" cy="389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04EA065-ED55-4C0A-5203-A2D546219B3C}"/>
                </a:ext>
              </a:extLst>
            </p:cNvPr>
            <p:cNvCxnSpPr>
              <a:cxnSpLocks/>
            </p:cNvCxnSpPr>
            <p:nvPr/>
          </p:nvCxnSpPr>
          <p:spPr>
            <a:xfrm>
              <a:off x="3348652" y="1166686"/>
              <a:ext cx="136054" cy="104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124A717-ED0A-03FB-F4CE-C39AE19D5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1761" y="2692695"/>
              <a:ext cx="131476" cy="333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D9901DB-B074-B200-4D43-89AD54C37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636" y="2593373"/>
              <a:ext cx="131476" cy="99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448B2AB-2745-43C9-C210-DB5EACF6C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6355" y="2217208"/>
              <a:ext cx="131476" cy="389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5272C7C-AA0C-55AE-0C07-5B8ED4DF4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4074" y="2107837"/>
              <a:ext cx="136054" cy="992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3842EBC-66FD-D716-7865-E5577FB4ED10}"/>
                </a:ext>
              </a:extLst>
            </p:cNvPr>
            <p:cNvCxnSpPr>
              <a:cxnSpLocks/>
            </p:cNvCxnSpPr>
            <p:nvPr/>
          </p:nvCxnSpPr>
          <p:spPr>
            <a:xfrm>
              <a:off x="3710948" y="1271016"/>
              <a:ext cx="136054" cy="2834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52AB3AD-C36E-AEB5-3527-9BC4901E1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0948" y="1827362"/>
              <a:ext cx="136054" cy="274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BA0F1DE-2383-13D0-967A-1DC77550A03F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5155418" y="1545950"/>
              <a:ext cx="5344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71361FE-D15B-FEB8-76A7-0303371097E2}"/>
                </a:ext>
              </a:extLst>
            </p:cNvPr>
            <p:cNvCxnSpPr>
              <a:cxnSpLocks/>
            </p:cNvCxnSpPr>
            <p:nvPr/>
          </p:nvCxnSpPr>
          <p:spPr>
            <a:xfrm>
              <a:off x="5155417" y="1837944"/>
              <a:ext cx="5344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6132107-79A7-E7E2-CFB6-62F2297B3903}"/>
              </a:ext>
            </a:extLst>
          </p:cNvPr>
          <p:cNvSpPr txBox="1"/>
          <p:nvPr/>
        </p:nvSpPr>
        <p:spPr>
          <a:xfrm>
            <a:off x="1355598" y="2302605"/>
            <a:ext cx="322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Basic CNN Structure</a:t>
            </a:r>
            <a:endParaRPr lang="ko-KR" altLang="en-US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D1DBB93-A99A-EEFD-31AF-4A3A03A584CB}"/>
              </a:ext>
            </a:extLst>
          </p:cNvPr>
          <p:cNvCxnSpPr>
            <a:cxnSpLocks/>
          </p:cNvCxnSpPr>
          <p:nvPr/>
        </p:nvCxnSpPr>
        <p:spPr>
          <a:xfrm>
            <a:off x="5829796" y="2112264"/>
            <a:ext cx="0" cy="371246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70F6AE8-422D-BF17-444C-3BE5044951E0}"/>
              </a:ext>
            </a:extLst>
          </p:cNvPr>
          <p:cNvGrpSpPr/>
          <p:nvPr/>
        </p:nvGrpSpPr>
        <p:grpSpPr>
          <a:xfrm>
            <a:off x="6400367" y="3160538"/>
            <a:ext cx="4846234" cy="2635508"/>
            <a:chOff x="2035518" y="358055"/>
            <a:chExt cx="5962933" cy="342066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CFC5527-A3EA-55D5-5229-2FA3B0190E48}"/>
                </a:ext>
              </a:extLst>
            </p:cNvPr>
            <p:cNvSpPr/>
            <p:nvPr/>
          </p:nvSpPr>
          <p:spPr>
            <a:xfrm>
              <a:off x="2035518" y="358055"/>
              <a:ext cx="226243" cy="2667785"/>
            </a:xfrm>
            <a:prstGeom prst="rect">
              <a:avLst/>
            </a:prstGeom>
            <a:solidFill>
              <a:srgbClr val="FBBC0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06ADD35-F434-E380-F2D1-81EE57D338F3}"/>
                </a:ext>
              </a:extLst>
            </p:cNvPr>
            <p:cNvSpPr/>
            <p:nvPr/>
          </p:nvSpPr>
          <p:spPr>
            <a:xfrm>
              <a:off x="2397815" y="691199"/>
              <a:ext cx="226243" cy="20014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099D657-ED62-11AE-EDD3-BDB2C7470300}"/>
                </a:ext>
              </a:extLst>
            </p:cNvPr>
            <p:cNvSpPr/>
            <p:nvPr/>
          </p:nvSpPr>
          <p:spPr>
            <a:xfrm>
              <a:off x="5044516" y="1166686"/>
              <a:ext cx="226243" cy="105052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1FFBA51-E1EF-CF48-0A8C-3B94CD357CB0}"/>
                </a:ext>
              </a:extLst>
            </p:cNvPr>
            <p:cNvSpPr/>
            <p:nvPr/>
          </p:nvSpPr>
          <p:spPr>
            <a:xfrm>
              <a:off x="5406813" y="1271016"/>
              <a:ext cx="226243" cy="84186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0F46974-5AB6-B5B0-09D0-794DC7A0906C}"/>
                </a:ext>
              </a:extLst>
            </p:cNvPr>
            <p:cNvSpPr/>
            <p:nvPr/>
          </p:nvSpPr>
          <p:spPr>
            <a:xfrm>
              <a:off x="5769110" y="1545950"/>
              <a:ext cx="1320330" cy="29199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297F7F-B16E-6844-7D8A-D0296BB251A3}"/>
                </a:ext>
              </a:extLst>
            </p:cNvPr>
            <p:cNvSpPr/>
            <p:nvPr/>
          </p:nvSpPr>
          <p:spPr>
            <a:xfrm>
              <a:off x="7225494" y="1545950"/>
              <a:ext cx="166949" cy="291994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26A0B81-8B83-5D4A-4A9A-2B8686F0A977}"/>
                </a:ext>
              </a:extLst>
            </p:cNvPr>
            <p:cNvSpPr/>
            <p:nvPr/>
          </p:nvSpPr>
          <p:spPr>
            <a:xfrm>
              <a:off x="7528498" y="1545950"/>
              <a:ext cx="166949" cy="291994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B276CB2-A476-4E10-D399-BDE6E7193F4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761" y="358055"/>
              <a:ext cx="136054" cy="3331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25E716CD-186D-A24F-7794-CE37C096E14A}"/>
                </a:ext>
              </a:extLst>
            </p:cNvPr>
            <p:cNvCxnSpPr>
              <a:cxnSpLocks/>
            </p:cNvCxnSpPr>
            <p:nvPr/>
          </p:nvCxnSpPr>
          <p:spPr>
            <a:xfrm>
              <a:off x="2624058" y="691199"/>
              <a:ext cx="136054" cy="860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8C9821A-6445-C0C9-94B9-AFDC242F6740}"/>
                </a:ext>
              </a:extLst>
            </p:cNvPr>
            <p:cNvCxnSpPr>
              <a:cxnSpLocks/>
            </p:cNvCxnSpPr>
            <p:nvPr/>
          </p:nvCxnSpPr>
          <p:spPr>
            <a:xfrm>
              <a:off x="4908462" y="777240"/>
              <a:ext cx="136054" cy="389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59B8652C-2FC2-4AD2-AA25-DBFCEBC22F85}"/>
                </a:ext>
              </a:extLst>
            </p:cNvPr>
            <p:cNvCxnSpPr>
              <a:cxnSpLocks/>
            </p:cNvCxnSpPr>
            <p:nvPr/>
          </p:nvCxnSpPr>
          <p:spPr>
            <a:xfrm>
              <a:off x="5270759" y="1166686"/>
              <a:ext cx="136054" cy="104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E87029C-EC04-EF82-B3AB-8AC3BD2DC4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1761" y="2692695"/>
              <a:ext cx="131476" cy="333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B4686FE6-344E-8794-5F8F-41246C79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636" y="2593373"/>
              <a:ext cx="131476" cy="99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8D5AF54-68E3-F942-DC1E-6ED2F44C5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8462" y="2217208"/>
              <a:ext cx="131476" cy="389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1736FCD-093F-7C9C-8B51-A3A89AD7F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6181" y="2107837"/>
              <a:ext cx="136054" cy="992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9212801-0D68-7570-7C13-BF38885D5C65}"/>
                </a:ext>
              </a:extLst>
            </p:cNvPr>
            <p:cNvCxnSpPr>
              <a:cxnSpLocks/>
            </p:cNvCxnSpPr>
            <p:nvPr/>
          </p:nvCxnSpPr>
          <p:spPr>
            <a:xfrm>
              <a:off x="5633055" y="1271016"/>
              <a:ext cx="136054" cy="2834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358C854A-7EAE-9C6B-85FB-131852AD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3055" y="1827362"/>
              <a:ext cx="136054" cy="274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68E3837-14EC-4BD1-E7BF-B91ACBA46E7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7077525" y="1545950"/>
              <a:ext cx="8374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2D6F8BC-9838-F8F2-40D6-C6DAF3822250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>
              <a:off x="7077524" y="1837944"/>
              <a:ext cx="83745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7E9A574-5745-585B-569F-C45D58D72DA6}"/>
                </a:ext>
              </a:extLst>
            </p:cNvPr>
            <p:cNvSpPr/>
            <p:nvPr/>
          </p:nvSpPr>
          <p:spPr>
            <a:xfrm>
              <a:off x="4072032" y="770599"/>
              <a:ext cx="226243" cy="18294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E6362A1-0C4C-D879-1F2B-7F36A4393437}"/>
                </a:ext>
              </a:extLst>
            </p:cNvPr>
            <p:cNvSpPr/>
            <p:nvPr/>
          </p:nvSpPr>
          <p:spPr>
            <a:xfrm>
              <a:off x="4377425" y="770599"/>
              <a:ext cx="226243" cy="18294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D17EC7F-8C52-557A-ED57-6282859AFC00}"/>
                </a:ext>
              </a:extLst>
            </p:cNvPr>
            <p:cNvSpPr/>
            <p:nvPr/>
          </p:nvSpPr>
          <p:spPr>
            <a:xfrm>
              <a:off x="4682817" y="770599"/>
              <a:ext cx="226243" cy="18294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C811085-149D-BA34-385C-C40E6D9DA16C}"/>
                </a:ext>
              </a:extLst>
            </p:cNvPr>
            <p:cNvCxnSpPr>
              <a:cxnSpLocks/>
            </p:cNvCxnSpPr>
            <p:nvPr/>
          </p:nvCxnSpPr>
          <p:spPr>
            <a:xfrm>
              <a:off x="2986356" y="770599"/>
              <a:ext cx="5344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8F8FB1C-BEC7-EAC1-F9CA-28EFADD1ECDC}"/>
                </a:ext>
              </a:extLst>
            </p:cNvPr>
            <p:cNvCxnSpPr>
              <a:cxnSpLocks/>
            </p:cNvCxnSpPr>
            <p:nvPr/>
          </p:nvCxnSpPr>
          <p:spPr>
            <a:xfrm>
              <a:off x="2952688" y="2600013"/>
              <a:ext cx="5344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47398F-358B-AEBC-16DE-C485B7FD98A5}"/>
                </a:ext>
              </a:extLst>
            </p:cNvPr>
            <p:cNvCxnSpPr>
              <a:cxnSpLocks/>
            </p:cNvCxnSpPr>
            <p:nvPr/>
          </p:nvCxnSpPr>
          <p:spPr>
            <a:xfrm>
              <a:off x="4185153" y="2602166"/>
              <a:ext cx="5344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E70972B3-C88C-650C-F7F8-C8955625E4CC}"/>
                </a:ext>
              </a:extLst>
            </p:cNvPr>
            <p:cNvCxnSpPr>
              <a:cxnSpLocks/>
            </p:cNvCxnSpPr>
            <p:nvPr/>
          </p:nvCxnSpPr>
          <p:spPr>
            <a:xfrm>
              <a:off x="4185153" y="770599"/>
              <a:ext cx="5344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14B879C-39BF-606D-D6CD-AAA92AB984E9}"/>
                </a:ext>
              </a:extLst>
            </p:cNvPr>
            <p:cNvSpPr txBox="1"/>
            <p:nvPr/>
          </p:nvSpPr>
          <p:spPr>
            <a:xfrm>
              <a:off x="3685053" y="1396196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A5C1434-12DB-6742-35B2-0314A96C62F1}"/>
                </a:ext>
              </a:extLst>
            </p:cNvPr>
            <p:cNvSpPr/>
            <p:nvPr/>
          </p:nvSpPr>
          <p:spPr>
            <a:xfrm>
              <a:off x="7831502" y="1545950"/>
              <a:ext cx="166949" cy="291994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7E48A4D-8445-75C7-B31D-8197E3D9DB1B}"/>
                </a:ext>
              </a:extLst>
            </p:cNvPr>
            <p:cNvSpPr/>
            <p:nvPr/>
          </p:nvSpPr>
          <p:spPr>
            <a:xfrm>
              <a:off x="2760112" y="770599"/>
              <a:ext cx="226243" cy="18294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AE384AB-7578-C8B0-C657-BCA6DAB491BE}"/>
                </a:ext>
              </a:extLst>
            </p:cNvPr>
            <p:cNvSpPr/>
            <p:nvPr/>
          </p:nvSpPr>
          <p:spPr>
            <a:xfrm>
              <a:off x="3080449" y="770599"/>
              <a:ext cx="226243" cy="18294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20D396C-33AF-4853-B22B-058C4E752F6E}"/>
                </a:ext>
              </a:extLst>
            </p:cNvPr>
            <p:cNvSpPr/>
            <p:nvPr/>
          </p:nvSpPr>
          <p:spPr>
            <a:xfrm>
              <a:off x="3400787" y="770599"/>
              <a:ext cx="226243" cy="18294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D30DEBD-44F3-C84E-ED0A-39CEA98051BD}"/>
                </a:ext>
              </a:extLst>
            </p:cNvPr>
            <p:cNvSpPr/>
            <p:nvPr/>
          </p:nvSpPr>
          <p:spPr>
            <a:xfrm>
              <a:off x="6934940" y="3545092"/>
              <a:ext cx="221477" cy="233624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2FEDF26B-A052-1F65-2206-0B4DCEE898AC}"/>
              </a:ext>
            </a:extLst>
          </p:cNvPr>
          <p:cNvSpPr txBox="1"/>
          <p:nvPr/>
        </p:nvSpPr>
        <p:spPr>
          <a:xfrm>
            <a:off x="6284028" y="2285848"/>
            <a:ext cx="322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endParaRPr lang="ko-KR" altLang="en-US" dirty="0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7BE9089-CDDF-65C9-5943-1469BBFB8233}"/>
              </a:ext>
            </a:extLst>
          </p:cNvPr>
          <p:cNvGrpSpPr/>
          <p:nvPr/>
        </p:nvGrpSpPr>
        <p:grpSpPr>
          <a:xfrm>
            <a:off x="1378245" y="5582936"/>
            <a:ext cx="4077923" cy="252857"/>
            <a:chOff x="1378245" y="5582936"/>
            <a:chExt cx="4077923" cy="252857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839AEF2-BBBD-9E2E-A3F2-353CED0AC2E0}"/>
                </a:ext>
              </a:extLst>
            </p:cNvPr>
            <p:cNvSpPr/>
            <p:nvPr/>
          </p:nvSpPr>
          <p:spPr>
            <a:xfrm>
              <a:off x="1378245" y="5617086"/>
              <a:ext cx="180000" cy="180000"/>
            </a:xfrm>
            <a:prstGeom prst="rect">
              <a:avLst/>
            </a:prstGeom>
            <a:solidFill>
              <a:srgbClr val="FBBC0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F6FEF6-CB96-1739-E79A-FF958FED33D0}"/>
                </a:ext>
              </a:extLst>
            </p:cNvPr>
            <p:cNvSpPr/>
            <p:nvPr/>
          </p:nvSpPr>
          <p:spPr>
            <a:xfrm>
              <a:off x="2339519" y="5617086"/>
              <a:ext cx="180000" cy="180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878D0BB-DC15-2B7C-1F0D-8F7D2576814B}"/>
                </a:ext>
              </a:extLst>
            </p:cNvPr>
            <p:cNvSpPr/>
            <p:nvPr/>
          </p:nvSpPr>
          <p:spPr>
            <a:xfrm>
              <a:off x="3721417" y="5617086"/>
              <a:ext cx="180000" cy="1800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E1C1498-29A1-6027-F4FA-3BE1FE452CD4}"/>
                </a:ext>
              </a:extLst>
            </p:cNvPr>
            <p:cNvSpPr/>
            <p:nvPr/>
          </p:nvSpPr>
          <p:spPr>
            <a:xfrm>
              <a:off x="4646114" y="5617086"/>
              <a:ext cx="180000" cy="18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7C5E7D3-0F1B-DA37-4043-64F3EB9360D8}"/>
                </a:ext>
              </a:extLst>
            </p:cNvPr>
            <p:cNvSpPr txBox="1"/>
            <p:nvPr/>
          </p:nvSpPr>
          <p:spPr>
            <a:xfrm>
              <a:off x="1556798" y="5589572"/>
              <a:ext cx="7537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Conv2D</a:t>
              </a:r>
              <a:endPara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3CE09B3-C589-FA06-CEE6-FE6092C7CDCE}"/>
                </a:ext>
              </a:extLst>
            </p:cNvPr>
            <p:cNvSpPr txBox="1"/>
            <p:nvPr/>
          </p:nvSpPr>
          <p:spPr>
            <a:xfrm>
              <a:off x="2526992" y="5589572"/>
              <a:ext cx="11929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MaxPooling2D</a:t>
              </a:r>
              <a:endPara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C860E8F-4562-D51D-869E-9F8FC4458119}"/>
                </a:ext>
              </a:extLst>
            </p:cNvPr>
            <p:cNvSpPr txBox="1"/>
            <p:nvPr/>
          </p:nvSpPr>
          <p:spPr>
            <a:xfrm>
              <a:off x="3916637" y="5583328"/>
              <a:ext cx="6735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Flatten</a:t>
              </a:r>
              <a:endPara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6E49266-C577-36F4-A86F-2F2A713A68E1}"/>
                </a:ext>
              </a:extLst>
            </p:cNvPr>
            <p:cNvSpPr txBox="1"/>
            <p:nvPr/>
          </p:nvSpPr>
          <p:spPr>
            <a:xfrm>
              <a:off x="4822661" y="5582936"/>
              <a:ext cx="6335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Dense</a:t>
              </a:r>
              <a:endPara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55CEFD3-503D-C16A-C1D2-BCA3A70D61D8}"/>
              </a:ext>
            </a:extLst>
          </p:cNvPr>
          <p:cNvGrpSpPr/>
          <p:nvPr/>
        </p:nvGrpSpPr>
        <p:grpSpPr>
          <a:xfrm>
            <a:off x="6243834" y="5582936"/>
            <a:ext cx="5198925" cy="252857"/>
            <a:chOff x="1378245" y="5582936"/>
            <a:chExt cx="5198925" cy="252857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2101742-0E0C-1C9A-675C-80208D044314}"/>
                </a:ext>
              </a:extLst>
            </p:cNvPr>
            <p:cNvSpPr/>
            <p:nvPr/>
          </p:nvSpPr>
          <p:spPr>
            <a:xfrm>
              <a:off x="1378245" y="5617086"/>
              <a:ext cx="180000" cy="180000"/>
            </a:xfrm>
            <a:prstGeom prst="rect">
              <a:avLst/>
            </a:prstGeom>
            <a:solidFill>
              <a:srgbClr val="FBBC0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2B012F6-ABE2-FC19-9743-A11E06398EC9}"/>
                </a:ext>
              </a:extLst>
            </p:cNvPr>
            <p:cNvSpPr/>
            <p:nvPr/>
          </p:nvSpPr>
          <p:spPr>
            <a:xfrm>
              <a:off x="2549831" y="5617086"/>
              <a:ext cx="180000" cy="180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A59AC8A-B39F-0D44-E6AA-5D801132574E}"/>
                </a:ext>
              </a:extLst>
            </p:cNvPr>
            <p:cNvSpPr/>
            <p:nvPr/>
          </p:nvSpPr>
          <p:spPr>
            <a:xfrm>
              <a:off x="3721417" y="5617086"/>
              <a:ext cx="180000" cy="1800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5C1205E-1A41-EB22-FBE4-F0399053960E}"/>
                </a:ext>
              </a:extLst>
            </p:cNvPr>
            <p:cNvSpPr/>
            <p:nvPr/>
          </p:nvSpPr>
          <p:spPr>
            <a:xfrm>
              <a:off x="4646114" y="5617086"/>
              <a:ext cx="180000" cy="180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BD92759-43DD-E3CB-3DC5-46F815799871}"/>
                </a:ext>
              </a:extLst>
            </p:cNvPr>
            <p:cNvSpPr txBox="1"/>
            <p:nvPr/>
          </p:nvSpPr>
          <p:spPr>
            <a:xfrm>
              <a:off x="1565942" y="5589572"/>
              <a:ext cx="9460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InputLayer</a:t>
              </a:r>
              <a:endPara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C26D77D-D490-27DD-52E3-CEFF2285CFAA}"/>
                </a:ext>
              </a:extLst>
            </p:cNvPr>
            <p:cNvSpPr txBox="1"/>
            <p:nvPr/>
          </p:nvSpPr>
          <p:spPr>
            <a:xfrm>
              <a:off x="2737304" y="5589572"/>
              <a:ext cx="9156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Functional</a:t>
              </a:r>
              <a:endPara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C058899-8B78-6DE0-B9CA-D78D8D415793}"/>
                </a:ext>
              </a:extLst>
            </p:cNvPr>
            <p:cNvSpPr txBox="1"/>
            <p:nvPr/>
          </p:nvSpPr>
          <p:spPr>
            <a:xfrm>
              <a:off x="3916637" y="5583328"/>
              <a:ext cx="6735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Flatten</a:t>
              </a:r>
              <a:endPara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DAC3C8-4B67-C242-2BA7-357D6B349B3B}"/>
                </a:ext>
              </a:extLst>
            </p:cNvPr>
            <p:cNvSpPr txBox="1"/>
            <p:nvPr/>
          </p:nvSpPr>
          <p:spPr>
            <a:xfrm>
              <a:off x="4822661" y="5582936"/>
              <a:ext cx="6335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Dense</a:t>
              </a:r>
              <a:endPara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11B0DB9-7213-A406-1E3A-E956E2721963}"/>
                </a:ext>
              </a:extLst>
            </p:cNvPr>
            <p:cNvSpPr txBox="1"/>
            <p:nvPr/>
          </p:nvSpPr>
          <p:spPr>
            <a:xfrm>
              <a:off x="5673508" y="5582936"/>
              <a:ext cx="9036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Dropout</a:t>
              </a:r>
              <a:endPara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42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Basic CNN</a:t>
            </a:r>
            <a:endParaRPr lang="ko-KR" altLang="en-US" sz="32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F0A7D-E8BE-80A9-C768-83FE2AB6D3CF}"/>
              </a:ext>
            </a:extLst>
          </p:cNvPr>
          <p:cNvSpPr txBox="1"/>
          <p:nvPr/>
        </p:nvSpPr>
        <p:spPr>
          <a:xfrm>
            <a:off x="3741371" y="917152"/>
            <a:ext cx="587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차적으로 파라미터를 조정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D82EE-E769-FAC8-E81C-5DA91F72F795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0.6986321806907654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0.7273522615432739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22702E-6015-2AC3-5701-A55EE4DF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2BB00A-0BB5-58D8-C35F-B4F29F25D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769" y="2110207"/>
            <a:ext cx="4198848" cy="2916242"/>
          </a:xfrm>
          <a:prstGeom prst="rect">
            <a:avLst/>
          </a:prstGeom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D96FB7A4-A9E6-98C1-BD84-E3CEABC2E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004450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11(30)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125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78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endParaRPr lang="ko-KR" altLang="en-US" sz="32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99A0ED-761E-1CBE-7F25-995FD262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18</a:t>
            </a:fld>
            <a:endParaRPr lang="ko-KR" altLang="en-US" dirty="0"/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CE59E394-9586-F2AC-4724-4C95190EB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5552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10(30)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125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96FA1EA-7140-BF16-2B0D-D4187AA28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486" y="2110047"/>
            <a:ext cx="4188803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4A9DC-0479-5C57-C01C-1DB13DA49D88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0.34049415588378906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0.8466247320175171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5571E-9317-0400-8AC8-E55261EABDAE}"/>
              </a:ext>
            </a:extLst>
          </p:cNvPr>
          <p:cNvSpPr txBox="1"/>
          <p:nvPr/>
        </p:nvSpPr>
        <p:spPr>
          <a:xfrm>
            <a:off x="374137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차적으로 파라미터를 조정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분류기만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재학습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82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A1E05C-2F42-C325-3DCB-B29C0369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F34AA-6919-76A9-14C1-310E37D31FFB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머리카락의 색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손상도 판단에 어려움을 주었을 것이라 판단하여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손상도 모델에 사용될 이미지를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Grayscale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바꿔주었습니다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2737AD62-B67D-4C7D-0B6E-C2B2B2FA1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1" y="2360860"/>
            <a:ext cx="2728110" cy="2728110"/>
          </a:xfrm>
          <a:prstGeom prst="rect">
            <a:avLst/>
          </a:prstGeom>
        </p:spPr>
      </p:pic>
      <p:pic>
        <p:nvPicPr>
          <p:cNvPr id="11" name="그림 10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A7FD4E93-E21A-3184-4CA2-6D3264173F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20" y="2360860"/>
            <a:ext cx="2728110" cy="2728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7F109D-C37B-BCF3-8656-AAB09EDAB17E}"/>
              </a:ext>
            </a:extLst>
          </p:cNvPr>
          <p:cNvSpPr txBox="1"/>
          <p:nvPr/>
        </p:nvSpPr>
        <p:spPr>
          <a:xfrm>
            <a:off x="2776202" y="5254474"/>
            <a:ext cx="1794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(224, 224, 3)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D400B7-098C-1E74-30C4-5E82FA500DB3}"/>
              </a:ext>
            </a:extLst>
          </p:cNvPr>
          <p:cNvSpPr txBox="1"/>
          <p:nvPr/>
        </p:nvSpPr>
        <p:spPr>
          <a:xfrm>
            <a:off x="7620951" y="5254474"/>
            <a:ext cx="1794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(224, 224, </a:t>
            </a:r>
            <a:r>
              <a:rPr lang="en-US" altLang="ko-KR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r>
              <a:rPr lang="en-US" altLang="ko-KR" sz="1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lang="ko-KR" alt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8980E497-07D6-F7D0-51B6-7A7A49172C1F}"/>
              </a:ext>
            </a:extLst>
          </p:cNvPr>
          <p:cNvSpPr/>
          <p:nvPr/>
        </p:nvSpPr>
        <p:spPr>
          <a:xfrm rot="5400000">
            <a:off x="5405114" y="3684400"/>
            <a:ext cx="1381773" cy="23909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22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C048B1F-6FD2-06DC-75D2-281F026D913D}"/>
              </a:ext>
            </a:extLst>
          </p:cNvPr>
          <p:cNvSpPr txBox="1"/>
          <p:nvPr/>
        </p:nvSpPr>
        <p:spPr>
          <a:xfrm flipH="1">
            <a:off x="831275" y="3262925"/>
            <a:ext cx="905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600" dirty="0">
              <a:solidFill>
                <a:srgbClr val="00B0F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DBA505B6-7516-C734-C6F7-3E5C5B312872}"/>
              </a:ext>
            </a:extLst>
          </p:cNvPr>
          <p:cNvSpPr/>
          <p:nvPr/>
        </p:nvSpPr>
        <p:spPr>
          <a:xfrm>
            <a:off x="1219199" y="2884236"/>
            <a:ext cx="1902691" cy="1865745"/>
          </a:xfrm>
          <a:prstGeom prst="arc">
            <a:avLst>
              <a:gd name="adj1" fmla="val 13500000"/>
              <a:gd name="adj2" fmla="val 861651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38848F9-DF1E-7E31-7B21-D79CCF3D4D59}"/>
              </a:ext>
            </a:extLst>
          </p:cNvPr>
          <p:cNvSpPr/>
          <p:nvPr/>
        </p:nvSpPr>
        <p:spPr>
          <a:xfrm>
            <a:off x="1163967" y="3004306"/>
            <a:ext cx="1944000" cy="19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C905D74-A1AF-5893-DEF0-987A4592A01B}"/>
              </a:ext>
            </a:extLst>
          </p:cNvPr>
          <p:cNvSpPr/>
          <p:nvPr/>
        </p:nvSpPr>
        <p:spPr>
          <a:xfrm>
            <a:off x="1385453" y="3031832"/>
            <a:ext cx="1570182" cy="1570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2B1988-1D03-31DD-E90B-194840B91C46}"/>
              </a:ext>
            </a:extLst>
          </p:cNvPr>
          <p:cNvSpPr txBox="1"/>
          <p:nvPr/>
        </p:nvSpPr>
        <p:spPr>
          <a:xfrm flipH="1">
            <a:off x="3430532" y="3244453"/>
            <a:ext cx="905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2080E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6600" dirty="0">
              <a:solidFill>
                <a:srgbClr val="2080E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0" name="원호 49">
            <a:extLst>
              <a:ext uri="{FF2B5EF4-FFF2-40B4-BE49-F238E27FC236}">
                <a16:creationId xmlns:a16="http://schemas.microsoft.com/office/drawing/2014/main" id="{7C670E06-7EF5-C6BC-E84D-45BF440AB089}"/>
              </a:ext>
            </a:extLst>
          </p:cNvPr>
          <p:cNvSpPr/>
          <p:nvPr/>
        </p:nvSpPr>
        <p:spPr>
          <a:xfrm>
            <a:off x="3818456" y="2865764"/>
            <a:ext cx="1902691" cy="1865745"/>
          </a:xfrm>
          <a:prstGeom prst="arc">
            <a:avLst>
              <a:gd name="adj1" fmla="val 13500000"/>
              <a:gd name="adj2" fmla="val 8616510"/>
            </a:avLst>
          </a:prstGeom>
          <a:ln w="25400">
            <a:solidFill>
              <a:srgbClr val="2080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4B297D3-D0B0-8E20-6F59-1D8E6098F271}"/>
              </a:ext>
            </a:extLst>
          </p:cNvPr>
          <p:cNvSpPr/>
          <p:nvPr/>
        </p:nvSpPr>
        <p:spPr>
          <a:xfrm>
            <a:off x="3763224" y="2985834"/>
            <a:ext cx="1944000" cy="19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7634640-A8CF-8540-300D-DE5895FEDAA3}"/>
              </a:ext>
            </a:extLst>
          </p:cNvPr>
          <p:cNvSpPr/>
          <p:nvPr/>
        </p:nvSpPr>
        <p:spPr>
          <a:xfrm>
            <a:off x="3984710" y="3013360"/>
            <a:ext cx="1570182" cy="1570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F76E74-572B-46DC-4AE0-2893D1C45F11}"/>
              </a:ext>
            </a:extLst>
          </p:cNvPr>
          <p:cNvSpPr txBox="1"/>
          <p:nvPr/>
        </p:nvSpPr>
        <p:spPr>
          <a:xfrm flipH="1">
            <a:off x="6029789" y="3262925"/>
            <a:ext cx="905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accent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6600" dirty="0">
              <a:solidFill>
                <a:schemeClr val="accent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5" name="원호 54">
            <a:extLst>
              <a:ext uri="{FF2B5EF4-FFF2-40B4-BE49-F238E27FC236}">
                <a16:creationId xmlns:a16="http://schemas.microsoft.com/office/drawing/2014/main" id="{D353C818-FE1E-625A-0254-FAD88E411780}"/>
              </a:ext>
            </a:extLst>
          </p:cNvPr>
          <p:cNvSpPr/>
          <p:nvPr/>
        </p:nvSpPr>
        <p:spPr>
          <a:xfrm>
            <a:off x="6417713" y="2884236"/>
            <a:ext cx="1902691" cy="1865745"/>
          </a:xfrm>
          <a:prstGeom prst="arc">
            <a:avLst>
              <a:gd name="adj1" fmla="val 13500000"/>
              <a:gd name="adj2" fmla="val 8616510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AFAE0C2-27E4-3005-7EF3-5A87263FB09B}"/>
              </a:ext>
            </a:extLst>
          </p:cNvPr>
          <p:cNvSpPr/>
          <p:nvPr/>
        </p:nvSpPr>
        <p:spPr>
          <a:xfrm>
            <a:off x="6362481" y="3004306"/>
            <a:ext cx="1944000" cy="19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D7E7133-7AE3-4A3B-5CED-FC5C487BA05A}"/>
              </a:ext>
            </a:extLst>
          </p:cNvPr>
          <p:cNvSpPr/>
          <p:nvPr/>
        </p:nvSpPr>
        <p:spPr>
          <a:xfrm>
            <a:off x="6583967" y="3031832"/>
            <a:ext cx="1570182" cy="1570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C01D00-E7D4-81F4-DE1C-A0CAE2585721}"/>
              </a:ext>
            </a:extLst>
          </p:cNvPr>
          <p:cNvSpPr txBox="1"/>
          <p:nvPr/>
        </p:nvSpPr>
        <p:spPr>
          <a:xfrm flipH="1">
            <a:off x="8629045" y="3237526"/>
            <a:ext cx="905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</a:t>
            </a:r>
            <a:endParaRPr lang="ko-KR" altLang="en-US" sz="66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E0515FB3-85C6-63CA-C03B-B28858EC05AD}"/>
              </a:ext>
            </a:extLst>
          </p:cNvPr>
          <p:cNvSpPr/>
          <p:nvPr/>
        </p:nvSpPr>
        <p:spPr>
          <a:xfrm>
            <a:off x="9016969" y="2858837"/>
            <a:ext cx="1902691" cy="1865745"/>
          </a:xfrm>
          <a:prstGeom prst="arc">
            <a:avLst>
              <a:gd name="adj1" fmla="val 13500000"/>
              <a:gd name="adj2" fmla="val 861651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9C2C88B-1010-FE2C-CB15-9AE5381F4A15}"/>
              </a:ext>
            </a:extLst>
          </p:cNvPr>
          <p:cNvSpPr/>
          <p:nvPr/>
        </p:nvSpPr>
        <p:spPr>
          <a:xfrm>
            <a:off x="8961737" y="2978907"/>
            <a:ext cx="1944000" cy="19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35F0D1-CCF2-26B3-6223-7EBB7AE35165}"/>
              </a:ext>
            </a:extLst>
          </p:cNvPr>
          <p:cNvSpPr/>
          <p:nvPr/>
        </p:nvSpPr>
        <p:spPr>
          <a:xfrm>
            <a:off x="9183223" y="3006433"/>
            <a:ext cx="1570182" cy="1570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08C40F-2640-8384-E4C2-67CBC9BFE858}"/>
              </a:ext>
            </a:extLst>
          </p:cNvPr>
          <p:cNvSpPr txBox="1"/>
          <p:nvPr/>
        </p:nvSpPr>
        <p:spPr>
          <a:xfrm>
            <a:off x="697343" y="863663"/>
            <a:ext cx="1683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INDEX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EF96C4F4-E03C-C60F-A234-A2993C87E956}"/>
              </a:ext>
            </a:extLst>
          </p:cNvPr>
          <p:cNvSpPr txBox="1"/>
          <p:nvPr/>
        </p:nvSpPr>
        <p:spPr>
          <a:xfrm>
            <a:off x="1066867" y="2150003"/>
            <a:ext cx="220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82FA860-DB39-D36E-0290-856A4D31353D}"/>
              </a:ext>
            </a:extLst>
          </p:cNvPr>
          <p:cNvSpPr txBox="1"/>
          <p:nvPr/>
        </p:nvSpPr>
        <p:spPr>
          <a:xfrm>
            <a:off x="3658071" y="2150003"/>
            <a:ext cx="220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180D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1C385BF7-850A-6D72-574A-37C6609E104D}"/>
              </a:ext>
            </a:extLst>
          </p:cNvPr>
          <p:cNvSpPr txBox="1"/>
          <p:nvPr/>
        </p:nvSpPr>
        <p:spPr>
          <a:xfrm>
            <a:off x="6249275" y="2150003"/>
            <a:ext cx="220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507E1520-51A3-8FD2-D962-C163B25F031C}"/>
              </a:ext>
            </a:extLst>
          </p:cNvPr>
          <p:cNvSpPr txBox="1"/>
          <p:nvPr/>
        </p:nvSpPr>
        <p:spPr>
          <a:xfrm>
            <a:off x="8849715" y="2150003"/>
            <a:ext cx="220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8FAA3E50-42CC-F937-7584-6849BC578003}"/>
              </a:ext>
            </a:extLst>
          </p:cNvPr>
          <p:cNvSpPr txBox="1"/>
          <p:nvPr/>
        </p:nvSpPr>
        <p:spPr>
          <a:xfrm>
            <a:off x="1363296" y="3394508"/>
            <a:ext cx="16304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선정 배경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소개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33653768-7063-2E3F-071E-C7636F1D2B12}"/>
              </a:ext>
            </a:extLst>
          </p:cNvPr>
          <p:cNvSpPr txBox="1"/>
          <p:nvPr/>
        </p:nvSpPr>
        <p:spPr>
          <a:xfrm>
            <a:off x="3946503" y="3394508"/>
            <a:ext cx="16304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수집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전처리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0F661739-047C-6315-FDB9-F0CA50E3DA35}"/>
              </a:ext>
            </a:extLst>
          </p:cNvPr>
          <p:cNvSpPr txBox="1"/>
          <p:nvPr/>
        </p:nvSpPr>
        <p:spPr>
          <a:xfrm>
            <a:off x="6555251" y="3394508"/>
            <a:ext cx="16304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설계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5276AEA4-2D2E-7F8F-FA86-2190401C9E3B}"/>
              </a:ext>
            </a:extLst>
          </p:cNvPr>
          <p:cNvSpPr txBox="1"/>
          <p:nvPr/>
        </p:nvSpPr>
        <p:spPr>
          <a:xfrm>
            <a:off x="9156720" y="3152199"/>
            <a:ext cx="1671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해석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개선사항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확장 가능성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96B410F7-3C09-C6B3-0AA7-251D8E830E1C}"/>
              </a:ext>
            </a:extLst>
          </p:cNvPr>
          <p:cNvSpPr txBox="1"/>
          <p:nvPr/>
        </p:nvSpPr>
        <p:spPr>
          <a:xfrm>
            <a:off x="9190601" y="4236423"/>
            <a:ext cx="163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가상앱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출시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0FA93B-7494-5DB3-1C09-1A620FEF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5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D82EE-E769-FAC8-E81C-5DA91F72F795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1.0975749492645264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 </a:t>
            </a:r>
            <a:r>
              <a:rPr lang="en-US" altLang="ko-KR" sz="16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0.3501224219799042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22702E-6015-2AC3-5701-A55EE4DF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D96FB7A4-A9E6-98C1-BD84-E3CEABC2E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621597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9(30)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125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25DB7F-3E1E-CAB2-CB43-D5AB5892584B}"/>
              </a:ext>
            </a:extLst>
          </p:cNvPr>
          <p:cNvSpPr txBox="1"/>
          <p:nvPr/>
        </p:nvSpPr>
        <p:spPr>
          <a:xfrm>
            <a:off x="374137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 후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Basic CNN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차원이 축소되어 오히려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정확도가 낮아졌습니다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04F7EC-FDEB-C675-3BC6-318A62939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81" y="2123901"/>
            <a:ext cx="4447885" cy="290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363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D82EE-E769-FAC8-E81C-5DA91F72F795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0.4020361304283142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</a:t>
            </a:r>
            <a:r>
              <a:rPr lang="en-US" altLang="ko-KR" sz="16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0.8760056495666504</a:t>
            </a:r>
            <a:endParaRPr lang="ko-KR" altLang="en-US" sz="16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22702E-6015-2AC3-5701-A55EE4DF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D96FB7A4-A9E6-98C1-BD84-E3CEABC2E795}"/>
              </a:ext>
            </a:extLst>
          </p:cNvPr>
          <p:cNvGraphicFramePr>
            <a:graphicFrameLocks noGrp="1"/>
          </p:cNvGraphicFramePr>
          <p:nvPr/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11(30)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125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25DB7F-3E1E-CAB2-CB43-D5AB5892584B}"/>
              </a:ext>
            </a:extLst>
          </p:cNvPr>
          <p:cNvSpPr txBox="1"/>
          <p:nvPr/>
        </p:nvSpPr>
        <p:spPr>
          <a:xfrm>
            <a:off x="374137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 후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다시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(224, 224, 3)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변경하여 진행하였습니다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40B847-1E1A-6DB3-402C-4DD344E98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02" y="2100505"/>
            <a:ext cx="4246778" cy="295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41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08C40-CA2E-5456-726B-0CB1C672057E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0.334693700075149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0.868835270404815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A1E05C-2F42-C325-3DCB-B29C0369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F34AA-6919-76A9-14C1-310E37D31FFB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 후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하위층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일부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(20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층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7B6A9453-9D48-0DDB-2E50-19BFF0175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10090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0.0001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5(30)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125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E964E336-BF97-89A1-2C83-289737625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14" y="2124578"/>
            <a:ext cx="4327966" cy="294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412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67DF119-6162-2AC5-26D7-7E81E71C3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56" y="2129246"/>
            <a:ext cx="4539539" cy="30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08C40-CA2E-5456-726B-0CB1C672057E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0.3781234622001648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 0.8679608702659607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A1E05C-2F42-C325-3DCB-B29C0369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F34AA-6919-76A9-14C1-310E37D31FFB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분류기만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재학습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+ fine-tune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7B6A9453-9D48-0DDB-2E50-19BFF0175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600948"/>
              </p:ext>
            </p:extLst>
          </p:nvPr>
        </p:nvGraphicFramePr>
        <p:xfrm>
          <a:off x="1267126" y="2191528"/>
          <a:ext cx="4929458" cy="3613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0.0001(fine-tune)</a:t>
                      </a:r>
                      <a:endParaRPr lang="ko-KR" altLang="en-US" sz="1600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6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125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FA5458-8BEF-3091-D0BC-D3429923F5FD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</p:spTree>
    <p:extLst>
      <p:ext uri="{BB962C8B-B14F-4D97-AF65-F5344CB8AC3E}">
        <p14:creationId xmlns:p14="http://schemas.microsoft.com/office/powerpoint/2010/main" val="3072185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110955-36F1-9ADD-BCA7-0667F528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168" y="2121729"/>
            <a:ext cx="4215879" cy="29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08C40-CA2E-5456-726B-0CB1C672057E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0.44388511776924133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0.8704092502593994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A1E05C-2F42-C325-3DCB-B29C0369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7B6A9453-9D48-0DDB-2E50-19BFF0175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523955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7(30)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125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A45BE3B-39E8-0B73-3734-C025D5FB2FE6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전부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재학습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7C9FC-2396-E639-696C-2F8423D58761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</p:spTree>
    <p:extLst>
      <p:ext uri="{BB962C8B-B14F-4D97-AF65-F5344CB8AC3E}">
        <p14:creationId xmlns:p14="http://schemas.microsoft.com/office/powerpoint/2010/main" val="3137744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110955-36F1-9ADD-BCA7-0667F528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168" y="2121729"/>
            <a:ext cx="4215879" cy="29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08C40-CA2E-5456-726B-0CB1C672057E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0.44388511776924133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0.8704092502593994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A1E05C-2F42-C325-3DCB-B29C0369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7B6A9453-9D48-0DDB-2E50-19BFF0175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052901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Swish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7(30)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125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A45BE3B-39E8-0B73-3734-C025D5FB2FE6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전부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재학습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7C9FC-2396-E639-696C-2F8423D58761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</p:spTree>
    <p:extLst>
      <p:ext uri="{BB962C8B-B14F-4D97-AF65-F5344CB8AC3E}">
        <p14:creationId xmlns:p14="http://schemas.microsoft.com/office/powerpoint/2010/main" val="2772560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08C40-CA2E-5456-726B-0CB1C672057E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0.3647293150424957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</a:t>
            </a:r>
            <a:r>
              <a:rPr lang="en-US" altLang="ko-KR" sz="16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0.8718083500862122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A1E05C-2F42-C325-3DCB-B29C0369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26</a:t>
            </a:fld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7B6A9453-9D48-0DDB-2E50-19BFF0175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433009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5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LeakyReLU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0.00001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8(30)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125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A45BE3B-39E8-0B73-3734-C025D5FB2FE6}"/>
              </a:ext>
            </a:extLst>
          </p:cNvPr>
          <p:cNvSpPr txBox="1"/>
          <p:nvPr/>
        </p:nvSpPr>
        <p:spPr>
          <a:xfrm>
            <a:off x="3741371" y="917152"/>
            <a:ext cx="6208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전부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재학습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14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 모델의 경우 이렇게 했을 때 가장 성능이 좋았습니다</a:t>
            </a:r>
            <a:r>
              <a:rPr lang="en-US" altLang="ko-KR" sz="14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14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7C9FC-2396-E639-696C-2F8423D58761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D8661D-9A28-EBBD-7C65-722FA0D9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27" y="2085736"/>
            <a:ext cx="4327966" cy="301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72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A1E05C-2F42-C325-3DCB-B29C0369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5BE3B-39E8-0B73-3734-C025D5FB2FE6}"/>
              </a:ext>
            </a:extLst>
          </p:cNvPr>
          <p:cNvSpPr txBox="1"/>
          <p:nvPr/>
        </p:nvSpPr>
        <p:spPr>
          <a:xfrm>
            <a:off x="3741371" y="917152"/>
            <a:ext cx="620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추가적으로 다른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7C9FC-2396-E639-696C-2F8423D58761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 외 모델들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3C902-2608-4EBE-3C0D-B1CE49B9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941" y="2317910"/>
            <a:ext cx="4251779" cy="2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A24D0-C5C4-FE97-13AF-06BDC22B4663}"/>
              </a:ext>
            </a:extLst>
          </p:cNvPr>
          <p:cNvSpPr txBox="1"/>
          <p:nvPr/>
        </p:nvSpPr>
        <p:spPr>
          <a:xfrm>
            <a:off x="1619734" y="5017621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1.0975652933120728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0.35029730200767517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EE3B50-DBBD-BAC3-87E6-9BDEAD308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50" y="2332904"/>
            <a:ext cx="4225205" cy="2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08C40-CA2E-5456-726B-0CB1C672057E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0.7273838520050049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0.6969220042228699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A3B9C-7CC3-FB4A-E073-633FE7AD2BA0}"/>
              </a:ext>
            </a:extLst>
          </p:cNvPr>
          <p:cNvSpPr txBox="1"/>
          <p:nvPr/>
        </p:nvSpPr>
        <p:spPr>
          <a:xfrm>
            <a:off x="1311328" y="2015090"/>
            <a:ext cx="4080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InceptionResNetV2</a:t>
            </a:r>
            <a:r>
              <a:rPr lang="en-US" altLang="ko-KR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분류기만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재학습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51DE1-B4A3-01E7-DD89-29DC4DBB81D3}"/>
              </a:ext>
            </a:extLst>
          </p:cNvPr>
          <p:cNvSpPr txBox="1"/>
          <p:nvPr/>
        </p:nvSpPr>
        <p:spPr>
          <a:xfrm>
            <a:off x="6825950" y="2015090"/>
            <a:ext cx="4080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NasNetMobile</a:t>
            </a:r>
            <a:r>
              <a:rPr lang="en-US" altLang="ko-KR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분류기만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재학습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72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C88E18C-83D4-5F8F-CC4D-3FE833F8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71" y="2257982"/>
            <a:ext cx="4184056" cy="291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A1E05C-2F42-C325-3DCB-B29C0369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5BE3B-39E8-0B73-3734-C025D5FB2FE6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Basic CNN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제외한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 모델을 앙상블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결과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유의미한 성능개선을 보이지는 못했습니다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7C9FC-2396-E639-696C-2F8423D58761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손상도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앙상블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A3B9C-7CC3-FB4A-E073-633FE7AD2BA0}"/>
              </a:ext>
            </a:extLst>
          </p:cNvPr>
          <p:cNvSpPr txBox="1"/>
          <p:nvPr/>
        </p:nvSpPr>
        <p:spPr>
          <a:xfrm>
            <a:off x="7147641" y="3463093"/>
            <a:ext cx="4080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InceptionResNetV2</a:t>
            </a:r>
            <a:r>
              <a:rPr lang="en-US" altLang="ko-KR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분류기만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재학습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51DE1-B4A3-01E7-DD89-29DC4DBB81D3}"/>
              </a:ext>
            </a:extLst>
          </p:cNvPr>
          <p:cNvSpPr txBox="1"/>
          <p:nvPr/>
        </p:nvSpPr>
        <p:spPr>
          <a:xfrm>
            <a:off x="7147641" y="2478549"/>
            <a:ext cx="4080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NasNetMobile</a:t>
            </a:r>
            <a:r>
              <a:rPr lang="en-US" altLang="ko-KR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분류기만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재학습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2BAFCF-CFB6-F377-FB83-043FC95CCCCC}"/>
              </a:ext>
            </a:extLst>
          </p:cNvPr>
          <p:cNvSpPr txBox="1"/>
          <p:nvPr/>
        </p:nvSpPr>
        <p:spPr>
          <a:xfrm>
            <a:off x="7147641" y="4447636"/>
            <a:ext cx="4080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r>
              <a:rPr lang="en-US" altLang="ko-KR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재학습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6BB04D-3F38-8947-5910-7C78F41D5A74}"/>
              </a:ext>
            </a:extLst>
          </p:cNvPr>
          <p:cNvSpPr txBox="1"/>
          <p:nvPr/>
        </p:nvSpPr>
        <p:spPr>
          <a:xfrm>
            <a:off x="1619734" y="5017621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0.3647293150424957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0.8718083500862122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FF75C-C54E-1508-637D-A29C1DC22EF8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0.5431610941886902 accuracy : 0.8620147109031677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ED2949-D138-8445-0149-58C6FF39873B}"/>
              </a:ext>
            </a:extLst>
          </p:cNvPr>
          <p:cNvSpPr txBox="1"/>
          <p:nvPr/>
        </p:nvSpPr>
        <p:spPr>
          <a:xfrm>
            <a:off x="1311328" y="2015090"/>
            <a:ext cx="4080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r>
              <a:rPr lang="en-US" altLang="ko-KR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재학습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9915D17-DB0B-1149-4135-BB9E142DB8BA}"/>
              </a:ext>
            </a:extLst>
          </p:cNvPr>
          <p:cNvSpPr/>
          <p:nvPr/>
        </p:nvSpPr>
        <p:spPr>
          <a:xfrm rot="13478736">
            <a:off x="5370398" y="3314526"/>
            <a:ext cx="1267126" cy="1267126"/>
          </a:xfrm>
          <a:custGeom>
            <a:avLst/>
            <a:gdLst>
              <a:gd name="connsiteX0" fmla="*/ 0 w 2346036"/>
              <a:gd name="connsiteY0" fmla="*/ 0 h 2346036"/>
              <a:gd name="connsiteX1" fmla="*/ 397160 w 2346036"/>
              <a:gd name="connsiteY1" fmla="*/ 397160 h 2346036"/>
              <a:gd name="connsiteX2" fmla="*/ 397160 w 2346036"/>
              <a:gd name="connsiteY2" fmla="*/ 1893456 h 2346036"/>
              <a:gd name="connsiteX3" fmla="*/ 1893456 w 2346036"/>
              <a:gd name="connsiteY3" fmla="*/ 1893456 h 2346036"/>
              <a:gd name="connsiteX4" fmla="*/ 2346036 w 2346036"/>
              <a:gd name="connsiteY4" fmla="*/ 2346036 h 2346036"/>
              <a:gd name="connsiteX5" fmla="*/ 0 w 2346036"/>
              <a:gd name="connsiteY5" fmla="*/ 2346036 h 23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6036" h="2346036">
                <a:moveTo>
                  <a:pt x="0" y="0"/>
                </a:moveTo>
                <a:lnTo>
                  <a:pt x="397160" y="397160"/>
                </a:lnTo>
                <a:lnTo>
                  <a:pt x="397160" y="1893456"/>
                </a:lnTo>
                <a:lnTo>
                  <a:pt x="1893456" y="1893456"/>
                </a:lnTo>
                <a:lnTo>
                  <a:pt x="2346036" y="2346036"/>
                </a:lnTo>
                <a:lnTo>
                  <a:pt x="0" y="23460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A182FA1-5405-40C7-8D6D-4BADEF88B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640" y="2980614"/>
            <a:ext cx="324412" cy="31896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D39CDF-FF53-8972-1228-EAED951F4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640" y="3965158"/>
            <a:ext cx="324412" cy="3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36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염색 유무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Basic CNN</a:t>
            </a:r>
            <a:endParaRPr lang="ko-KR" altLang="en-US" sz="32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B280C4-D7A4-5B55-9F74-A78050F7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083587F9-2FAF-7E41-C100-5373CA84F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258539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11(30)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C4C2E6-EE38-43E8-6438-7D81F3821BB4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1.18325125203178383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0.6740087866783142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5736D-51F5-6B22-D770-832E1B03F7AA}"/>
              </a:ext>
            </a:extLst>
          </p:cNvPr>
          <p:cNvSpPr txBox="1"/>
          <p:nvPr/>
        </p:nvSpPr>
        <p:spPr>
          <a:xfrm>
            <a:off x="3741371" y="917152"/>
            <a:ext cx="587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차적으로 파라미터를 조정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B58FC5-86D9-A8FE-09CC-F8AA3096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42" y="2096169"/>
            <a:ext cx="4384829" cy="278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7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086733-4F06-F487-579E-77EF9BAF6C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151868-236A-AD61-944B-971F98F8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>
                <a:solidFill>
                  <a:schemeClr val="bg1"/>
                </a:solidFill>
              </a:rPr>
              <a:t>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5760A-8859-830D-4FDD-049B4BFA494B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01. </a:t>
            </a:r>
            <a:r>
              <a: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</a:t>
            </a:r>
          </a:p>
        </p:txBody>
      </p:sp>
    </p:spTree>
    <p:extLst>
      <p:ext uri="{BB962C8B-B14F-4D97-AF65-F5344CB8AC3E}">
        <p14:creationId xmlns:p14="http://schemas.microsoft.com/office/powerpoint/2010/main" val="4031517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염색 유무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endParaRPr lang="ko-KR" altLang="en-US" sz="32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55A6C-576A-AC97-C442-DE05097E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30</a:t>
            </a:fld>
            <a:endParaRPr lang="ko-KR" altLang="en-US"/>
          </a:p>
        </p:txBody>
      </p:sp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EEA8C77F-E32D-D5F4-BEAB-DD5590A8B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515799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5(15)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A95092-3A02-0468-B0C0-83973E53CF65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0.6010827418741034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0.711318428389177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A2C99-C72D-CA5A-ABC1-86B2FADA0AEE}"/>
              </a:ext>
            </a:extLst>
          </p:cNvPr>
          <p:cNvSpPr txBox="1"/>
          <p:nvPr/>
        </p:nvSpPr>
        <p:spPr>
          <a:xfrm>
            <a:off x="374137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차적으로 파라미터를 조정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분류기만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재학습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B7BA74-F36E-778F-D11D-F1DBF5C83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742" y="2034807"/>
            <a:ext cx="4436784" cy="282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710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F070F-ED5E-7726-73D8-1CE42FEE19C9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5320-618C-A41E-ACF2-6FB5B0B45634}"/>
              </a:ext>
            </a:extLst>
          </p:cNvPr>
          <p:cNvSpPr txBox="1"/>
          <p:nvPr/>
        </p:nvSpPr>
        <p:spPr>
          <a:xfrm>
            <a:off x="716393" y="882713"/>
            <a:ext cx="3684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염색 유무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BE0D7D4-A0EE-BEC8-7968-5BCFB4294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" t="6551" r="5340" b="7797"/>
          <a:stretch/>
        </p:blipFill>
        <p:spPr>
          <a:xfrm>
            <a:off x="1523459" y="2625041"/>
            <a:ext cx="4017005" cy="11470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085CFE-B30B-DD69-CADD-ADE80A8C39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3" t="10421" r="991" b="13524"/>
          <a:stretch/>
        </p:blipFill>
        <p:spPr>
          <a:xfrm>
            <a:off x="1534142" y="4172332"/>
            <a:ext cx="3908953" cy="118474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D9CB12C-A1CA-ED63-7979-ADA7D0C884A8}"/>
              </a:ext>
            </a:extLst>
          </p:cNvPr>
          <p:cNvSpPr txBox="1"/>
          <p:nvPr/>
        </p:nvSpPr>
        <p:spPr>
          <a:xfrm>
            <a:off x="5581824" y="3025267"/>
            <a:ext cx="4446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rgbClr val="5959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,900   &gt;   15,387   &gt;   </a:t>
            </a:r>
            <a:r>
              <a:rPr lang="en-US" altLang="ko-KR" sz="2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25</a:t>
            </a:r>
            <a:r>
              <a:rPr lang="en-US" altLang="ko-KR" sz="2000" b="0" i="0" u="none" strike="noStrike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,398</a:t>
            </a:r>
            <a:endParaRPr lang="ko-KR" altLang="en-US" sz="2000" b="0" dirty="0">
              <a:solidFill>
                <a:srgbClr val="FF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FB4737-3A8B-47C0-DD7D-6B69C7EA7B9F}"/>
              </a:ext>
            </a:extLst>
          </p:cNvPr>
          <p:cNvSpPr txBox="1"/>
          <p:nvPr/>
        </p:nvSpPr>
        <p:spPr>
          <a:xfrm>
            <a:off x="5581823" y="4626479"/>
            <a:ext cx="4446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dirty="0">
                <a:solidFill>
                  <a:srgbClr val="5959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16,000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&gt;   16,000   &gt;   </a:t>
            </a:r>
            <a:r>
              <a:rPr lang="en-US" altLang="ko-KR" sz="2000" b="0" i="0" u="none" strike="noStrike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10,050</a:t>
            </a:r>
            <a:endParaRPr lang="ko-KR" altLang="en-US" sz="2000" b="0" dirty="0">
              <a:solidFill>
                <a:srgbClr val="FF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A82CD9-5521-3C8C-15A6-8AC6261AF715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6C5C6C-A53F-B0A3-8590-6568A0EA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F2627-0E96-80D0-E3BC-558D950D87FD}"/>
              </a:ext>
            </a:extLst>
          </p:cNvPr>
          <p:cNvSpPr txBox="1"/>
          <p:nvPr/>
        </p:nvSpPr>
        <p:spPr>
          <a:xfrm>
            <a:off x="3741371" y="917152"/>
            <a:ext cx="5874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염색 유무 모델의 경우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자연모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데이터로의 편향이 필요하다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 판단되어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염색모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데이터는 추가로 개수를 줄이고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자연모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데이터에만 추가로 </a:t>
            </a:r>
            <a:r>
              <a:rPr lang="en-US" altLang="ko-KR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Augumentation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주었습니다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107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염색 유무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B280C4-D7A4-5B55-9F74-A78050F7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083587F9-2FAF-7E41-C100-5373CA84F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937333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5(30)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64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66F35FB8-D48A-587F-3EC6-144AFB152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7" y="2128153"/>
            <a:ext cx="4397380" cy="2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4C2E6-EE38-43E8-6438-7D81F3821BB4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0.34592515230178833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</a:t>
            </a:r>
            <a:r>
              <a:rPr lang="en-US" altLang="ko-KR" sz="16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0.8983524441719055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5736D-51F5-6B22-D770-832E1B03F7AA}"/>
              </a:ext>
            </a:extLst>
          </p:cNvPr>
          <p:cNvSpPr txBox="1"/>
          <p:nvPr/>
        </p:nvSpPr>
        <p:spPr>
          <a:xfrm>
            <a:off x="3741371" y="917152"/>
            <a:ext cx="5874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 후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Basic CNN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이후 파라미터 변경에도 유의미한 성능 개선이 보이지 않아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의 성능개선 위주로 진행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071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55A6C-576A-AC97-C442-DE05097E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EEA8C77F-E32D-D5F4-BEAB-DD5590A8B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8471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14(30)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A95092-3A02-0468-B0C0-83973E53CF65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0.5273253321647644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0.7796704769134521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1E60E-F6D3-1016-7D88-8AC477DA1B8B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전부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재학습</a:t>
            </a:r>
            <a:endParaRPr lang="ko-KR" altLang="en-US" sz="14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5DDB7B-88A5-5931-7881-9FB605074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791" y="2096583"/>
            <a:ext cx="4327966" cy="27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9DCE6F-267C-C0F6-13C9-817A26069598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염색 유무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</a:t>
            </a:r>
          </a:p>
        </p:txBody>
      </p:sp>
    </p:spTree>
    <p:extLst>
      <p:ext uri="{BB962C8B-B14F-4D97-AF65-F5344CB8AC3E}">
        <p14:creationId xmlns:p14="http://schemas.microsoft.com/office/powerpoint/2010/main" val="2600973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55A6C-576A-AC97-C442-DE05097E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EEA8C77F-E32D-D5F4-BEAB-DD5590A8B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28440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5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7(30)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A95092-3A02-0468-B0C0-83973E53CF65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0.2550031244754791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0.9514102339744568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1E60E-F6D3-1016-7D88-8AC477DA1B8B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하위층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일부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(32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층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lang="ko-KR" altLang="en-US" sz="14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BC7B2EB-03B2-F941-FDFE-BB6B321D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075" y="2131732"/>
            <a:ext cx="4531211" cy="27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A634B-2039-7610-471D-3F953BAFE039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염색 유무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</p:spTree>
    <p:extLst>
      <p:ext uri="{BB962C8B-B14F-4D97-AF65-F5344CB8AC3E}">
        <p14:creationId xmlns:p14="http://schemas.microsoft.com/office/powerpoint/2010/main" val="3562858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55A6C-576A-AC97-C442-DE05097E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EEA8C77F-E32D-D5F4-BEAB-DD5590A8B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098521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6(30)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A95092-3A02-0468-B0C0-83973E53CF65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0.13845694065093994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</a:t>
            </a:r>
            <a:r>
              <a:rPr lang="en-US" altLang="ko-KR" sz="16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0.9553197622299194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43CA566-FC9C-2EEC-A191-471D40D7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72" y="2129468"/>
            <a:ext cx="4470532" cy="273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41E60E-F6D3-1016-7D88-8AC477DA1B8B}"/>
              </a:ext>
            </a:extLst>
          </p:cNvPr>
          <p:cNvSpPr txBox="1"/>
          <p:nvPr/>
        </p:nvSpPr>
        <p:spPr>
          <a:xfrm>
            <a:off x="3741371" y="917152"/>
            <a:ext cx="6208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하위층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일부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(20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층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  <a:p>
            <a:r>
              <a:rPr lang="ko-KR" altLang="en-US" sz="14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염색 유무 모델의 경우 이렇게 했을 때 가장 성능이 좋았습니다</a:t>
            </a:r>
            <a:r>
              <a:rPr lang="en-US" altLang="ko-KR" sz="14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14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26752-1C1C-1CC0-F0B3-132248E32147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염색 유무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</p:spTree>
    <p:extLst>
      <p:ext uri="{BB962C8B-B14F-4D97-AF65-F5344CB8AC3E}">
        <p14:creationId xmlns:p14="http://schemas.microsoft.com/office/powerpoint/2010/main" val="45795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55A6C-576A-AC97-C442-DE05097E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5092-3A02-0468-B0C0-83973E53CF65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0.1599733978509903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0.9313040971755981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1E60E-F6D3-1016-7D88-8AC477DA1B8B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추가적으로 두 모델을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앙상블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유의미한 성능개선을 보이지는 않았습니다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26752-1C1C-1CC0-F0B3-132248E32147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염색 유무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앙상블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618A6-FB46-B85E-4F1D-57F776BAEC2F}"/>
              </a:ext>
            </a:extLst>
          </p:cNvPr>
          <p:cNvSpPr txBox="1"/>
          <p:nvPr/>
        </p:nvSpPr>
        <p:spPr>
          <a:xfrm>
            <a:off x="7147641" y="3536873"/>
            <a:ext cx="4080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r>
              <a:rPr lang="en-US" altLang="ko-KR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하위층</a:t>
            </a:r>
            <a:r>
              <a:rPr lang="ko-KR" altLang="en-US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일부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재학습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(32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층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AF805-2EA6-B755-DC03-971B4A7F05A9}"/>
              </a:ext>
            </a:extLst>
          </p:cNvPr>
          <p:cNvSpPr txBox="1"/>
          <p:nvPr/>
        </p:nvSpPr>
        <p:spPr>
          <a:xfrm>
            <a:off x="7147641" y="2552329"/>
            <a:ext cx="4080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Basic CNN</a:t>
            </a:r>
            <a:r>
              <a:rPr lang="en-US" altLang="ko-KR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분류기만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재학습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7EF90-F6DC-7F42-1107-9857AA8CACD5}"/>
              </a:ext>
            </a:extLst>
          </p:cNvPr>
          <p:cNvSpPr txBox="1"/>
          <p:nvPr/>
        </p:nvSpPr>
        <p:spPr>
          <a:xfrm>
            <a:off x="7147641" y="4521416"/>
            <a:ext cx="4080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r>
              <a:rPr lang="en-US" altLang="ko-KR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하위층</a:t>
            </a:r>
            <a:r>
              <a:rPr lang="ko-KR" altLang="en-US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일부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재학습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층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036B3-8FAE-E788-7F39-C89321F407D8}"/>
              </a:ext>
            </a:extLst>
          </p:cNvPr>
          <p:cNvSpPr txBox="1"/>
          <p:nvPr/>
        </p:nvSpPr>
        <p:spPr>
          <a:xfrm>
            <a:off x="1605680" y="5026696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0.13845694065093994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0.9553197622299194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0C4B0A3-5B8C-A57F-D297-B5B5FF9E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90" y="2387527"/>
            <a:ext cx="4496392" cy="27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4B1DB5-16F1-5182-E766-509C592F8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640" y="2980614"/>
            <a:ext cx="324412" cy="3189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7C2E26-89BF-1BB7-2D56-1D30A1E5B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640" y="3965158"/>
            <a:ext cx="324412" cy="318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453AE9-771F-E56E-50E6-A4A25A110551}"/>
              </a:ext>
            </a:extLst>
          </p:cNvPr>
          <p:cNvSpPr txBox="1"/>
          <p:nvPr/>
        </p:nvSpPr>
        <p:spPr>
          <a:xfrm>
            <a:off x="1311328" y="2015090"/>
            <a:ext cx="4080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r>
              <a:rPr lang="en-US" altLang="ko-KR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하위층</a:t>
            </a:r>
            <a:r>
              <a:rPr lang="ko-KR" altLang="en-US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일부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재학습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층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1744A6B-3796-9A92-52DA-41A73696E98B}"/>
              </a:ext>
            </a:extLst>
          </p:cNvPr>
          <p:cNvSpPr/>
          <p:nvPr/>
        </p:nvSpPr>
        <p:spPr>
          <a:xfrm rot="13478736">
            <a:off x="5370398" y="3314526"/>
            <a:ext cx="1267126" cy="1267126"/>
          </a:xfrm>
          <a:custGeom>
            <a:avLst/>
            <a:gdLst>
              <a:gd name="connsiteX0" fmla="*/ 0 w 2346036"/>
              <a:gd name="connsiteY0" fmla="*/ 0 h 2346036"/>
              <a:gd name="connsiteX1" fmla="*/ 397160 w 2346036"/>
              <a:gd name="connsiteY1" fmla="*/ 397160 h 2346036"/>
              <a:gd name="connsiteX2" fmla="*/ 397160 w 2346036"/>
              <a:gd name="connsiteY2" fmla="*/ 1893456 h 2346036"/>
              <a:gd name="connsiteX3" fmla="*/ 1893456 w 2346036"/>
              <a:gd name="connsiteY3" fmla="*/ 1893456 h 2346036"/>
              <a:gd name="connsiteX4" fmla="*/ 2346036 w 2346036"/>
              <a:gd name="connsiteY4" fmla="*/ 2346036 h 2346036"/>
              <a:gd name="connsiteX5" fmla="*/ 0 w 2346036"/>
              <a:gd name="connsiteY5" fmla="*/ 2346036 h 23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6036" h="2346036">
                <a:moveTo>
                  <a:pt x="0" y="0"/>
                </a:moveTo>
                <a:lnTo>
                  <a:pt x="397160" y="397160"/>
                </a:lnTo>
                <a:lnTo>
                  <a:pt x="397160" y="1893456"/>
                </a:lnTo>
                <a:lnTo>
                  <a:pt x="1893456" y="1893456"/>
                </a:lnTo>
                <a:lnTo>
                  <a:pt x="2346036" y="2346036"/>
                </a:lnTo>
                <a:lnTo>
                  <a:pt x="0" y="23460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878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F070F-ED5E-7726-73D8-1CE42FEE19C9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5320-618C-A41E-ACF2-6FB5B0B45634}"/>
              </a:ext>
            </a:extLst>
          </p:cNvPr>
          <p:cNvSpPr txBox="1"/>
          <p:nvPr/>
        </p:nvSpPr>
        <p:spPr>
          <a:xfrm>
            <a:off x="716393" y="882713"/>
            <a:ext cx="3684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</a:t>
            </a:r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A82CD9-5521-3C8C-15A6-8AC6261AF715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6C5C6C-A53F-B0A3-8590-6568A0EA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F2627-0E96-80D0-E3BC-558D950D87FD}"/>
              </a:ext>
            </a:extLst>
          </p:cNvPr>
          <p:cNvSpPr txBox="1"/>
          <p:nvPr/>
        </p:nvSpPr>
        <p:spPr>
          <a:xfrm>
            <a:off x="3741371" y="917152"/>
            <a:ext cx="6552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두피 상태 모델의 경우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Augmentation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했음에도 불구하고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양이 너무 적어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underfit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지속적으로 발생하였습니다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때문에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train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데이터의 비율을 높인 후 모델을 재설계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F55BF-3EA9-C4CA-8363-0ABF878D62EA}"/>
              </a:ext>
            </a:extLst>
          </p:cNvPr>
          <p:cNvGrpSpPr/>
          <p:nvPr/>
        </p:nvGrpSpPr>
        <p:grpSpPr>
          <a:xfrm>
            <a:off x="1650004" y="2200275"/>
            <a:ext cx="3337722" cy="3452206"/>
            <a:chOff x="7951232" y="2200275"/>
            <a:chExt cx="3337722" cy="3452206"/>
          </a:xfrm>
        </p:grpSpPr>
        <p:pic>
          <p:nvPicPr>
            <p:cNvPr id="6" name="Picture 12" descr="시니어 탈모 악화시키는 여름, 관리법부터 모발이식 팁까지 - 브라보 마이 라이프">
              <a:extLst>
                <a:ext uri="{FF2B5EF4-FFF2-40B4-BE49-F238E27FC236}">
                  <a16:creationId xmlns:a16="http://schemas.microsoft.com/office/drawing/2014/main" id="{00F8AFA0-8D97-4F64-4847-AFD748F8E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65" r="52333" b="37535"/>
            <a:stretch/>
          </p:blipFill>
          <p:spPr bwMode="auto">
            <a:xfrm>
              <a:off x="7951232" y="4014181"/>
              <a:ext cx="2724150" cy="1638300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시니어 탈모 악화시키는 여름, 관리법부터 모발이식 팁까지 - 브라보 마이 라이프">
              <a:extLst>
                <a:ext uri="{FF2B5EF4-FFF2-40B4-BE49-F238E27FC236}">
                  <a16:creationId xmlns:a16="http://schemas.microsoft.com/office/drawing/2014/main" id="{F95337E8-4DC6-2D79-608D-6C6F0E0440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64" t="20017" r="3569" b="36983"/>
            <a:stretch/>
          </p:blipFill>
          <p:spPr bwMode="auto">
            <a:xfrm>
              <a:off x="7951232" y="2200275"/>
              <a:ext cx="2724150" cy="1638300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5D2449D-BB60-3B5E-214A-3FD5F4F58BA6}"/>
                </a:ext>
              </a:extLst>
            </p:cNvPr>
            <p:cNvSpPr/>
            <p:nvPr/>
          </p:nvSpPr>
          <p:spPr>
            <a:xfrm>
              <a:off x="10193579" y="2749345"/>
              <a:ext cx="1095375" cy="5232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985A75-63CD-5CB9-6E47-523B0D884949}"/>
                </a:ext>
              </a:extLst>
            </p:cNvPr>
            <p:cNvSpPr txBox="1"/>
            <p:nvPr/>
          </p:nvSpPr>
          <p:spPr>
            <a:xfrm>
              <a:off x="10305089" y="2843533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탈모</a:t>
              </a:r>
              <a:r>
                <a:rPr lang="en-US" altLang="ko-KR" sz="20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X</a:t>
              </a:r>
              <a:endParaRPr lang="ko-KR" altLang="en-US" sz="2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64ED451-AB49-DA1F-8AD6-4B80488C91EA}"/>
                </a:ext>
              </a:extLst>
            </p:cNvPr>
            <p:cNvSpPr/>
            <p:nvPr/>
          </p:nvSpPr>
          <p:spPr>
            <a:xfrm>
              <a:off x="10278639" y="2809845"/>
              <a:ext cx="925254" cy="40011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6FBCE27-7052-2C2C-26F8-978A9AAB9F76}"/>
                </a:ext>
              </a:extLst>
            </p:cNvPr>
            <p:cNvSpPr/>
            <p:nvPr/>
          </p:nvSpPr>
          <p:spPr>
            <a:xfrm>
              <a:off x="10193579" y="4571721"/>
              <a:ext cx="1095375" cy="5232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9BF4B0-01F2-A36D-0F10-E0BF95F7EF05}"/>
                </a:ext>
              </a:extLst>
            </p:cNvPr>
            <p:cNvSpPr txBox="1"/>
            <p:nvPr/>
          </p:nvSpPr>
          <p:spPr>
            <a:xfrm>
              <a:off x="10280243" y="4665909"/>
              <a:ext cx="922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탈모</a:t>
              </a:r>
              <a:r>
                <a:rPr lang="en-US" altLang="ko-KR" sz="2000" dirty="0">
                  <a:solidFill>
                    <a:srgbClr val="0070C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O</a:t>
              </a:r>
              <a:endParaRPr lang="ko-KR" altLang="en-US" sz="2000" dirty="0">
                <a:solidFill>
                  <a:srgbClr val="0070C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208E5B3-C615-4F98-72F3-F29EC3954254}"/>
                </a:ext>
              </a:extLst>
            </p:cNvPr>
            <p:cNvSpPr/>
            <p:nvPr/>
          </p:nvSpPr>
          <p:spPr>
            <a:xfrm>
              <a:off x="10278639" y="4632221"/>
              <a:ext cx="925254" cy="40011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15FB5502-BA96-F349-4312-BB00F756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19534"/>
              </p:ext>
            </p:extLst>
          </p:nvPr>
        </p:nvGraphicFramePr>
        <p:xfrm>
          <a:off x="5616955" y="2641600"/>
          <a:ext cx="52294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141">
                  <a:extLst>
                    <a:ext uri="{9D8B030D-6E8A-4147-A177-3AD203B41FA5}">
                      <a16:colId xmlns:a16="http://schemas.microsoft.com/office/drawing/2014/main" val="1529559082"/>
                    </a:ext>
                  </a:extLst>
                </a:gridCol>
                <a:gridCol w="1743141">
                  <a:extLst>
                    <a:ext uri="{9D8B030D-6E8A-4147-A177-3AD203B41FA5}">
                      <a16:colId xmlns:a16="http://schemas.microsoft.com/office/drawing/2014/main" val="179956008"/>
                    </a:ext>
                  </a:extLst>
                </a:gridCol>
                <a:gridCol w="1743141">
                  <a:extLst>
                    <a:ext uri="{9D8B030D-6E8A-4147-A177-3AD203B41FA5}">
                      <a16:colId xmlns:a16="http://schemas.microsoft.com/office/drawing/2014/main" val="2844771786"/>
                    </a:ext>
                  </a:extLst>
                </a:gridCol>
              </a:tblGrid>
              <a:tr h="310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train rate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val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rate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test rate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0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71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F11F768-036C-778E-EE2C-173EB5659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797665"/>
              </p:ext>
            </p:extLst>
          </p:nvPr>
        </p:nvGraphicFramePr>
        <p:xfrm>
          <a:off x="5616955" y="4497664"/>
          <a:ext cx="52294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141">
                  <a:extLst>
                    <a:ext uri="{9D8B030D-6E8A-4147-A177-3AD203B41FA5}">
                      <a16:colId xmlns:a16="http://schemas.microsoft.com/office/drawing/2014/main" val="1529559082"/>
                    </a:ext>
                  </a:extLst>
                </a:gridCol>
                <a:gridCol w="1743141">
                  <a:extLst>
                    <a:ext uri="{9D8B030D-6E8A-4147-A177-3AD203B41FA5}">
                      <a16:colId xmlns:a16="http://schemas.microsoft.com/office/drawing/2014/main" val="179956008"/>
                    </a:ext>
                  </a:extLst>
                </a:gridCol>
                <a:gridCol w="1743141">
                  <a:extLst>
                    <a:ext uri="{9D8B030D-6E8A-4147-A177-3AD203B41FA5}">
                      <a16:colId xmlns:a16="http://schemas.microsoft.com/office/drawing/2014/main" val="2844771786"/>
                    </a:ext>
                  </a:extLst>
                </a:gridCol>
              </a:tblGrid>
              <a:tr h="310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train rate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val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rate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test rate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0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0.9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71001"/>
                  </a:ext>
                </a:extLst>
              </a:tr>
            </a:tbl>
          </a:graphicData>
        </a:graphic>
      </p:graphicFrame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F7E80439-CF29-C4B2-3B96-1806B8C1F0EA}"/>
              </a:ext>
            </a:extLst>
          </p:cNvPr>
          <p:cNvSpPr/>
          <p:nvPr/>
        </p:nvSpPr>
        <p:spPr>
          <a:xfrm rot="10800000">
            <a:off x="7540779" y="3838575"/>
            <a:ext cx="1381773" cy="23909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71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C0E0C4-55E2-F11B-954E-B5F7E665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39B7F27F-B89A-BF35-5BB8-8190C9FF0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13913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LeakyReLU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13(30)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AD37D074-EB3C-18FA-D8AB-5792388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688" y="2146262"/>
            <a:ext cx="4655556" cy="274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CF51C5-62D3-9787-8499-04CDC122ABF3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11.686112403869629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0.8250688910484314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3FFCB-4576-3656-F068-1F9860FFE349}"/>
              </a:ext>
            </a:extLst>
          </p:cNvPr>
          <p:cNvSpPr txBox="1"/>
          <p:nvPr/>
        </p:nvSpPr>
        <p:spPr>
          <a:xfrm>
            <a:off x="3741371" y="917152"/>
            <a:ext cx="587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 후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Basic CNN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566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88DF5-A961-4937-4D27-02A8DA80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A5DCBFBD-9837-4FAA-8CB1-CF3D06873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16051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10(30)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FF4D57DC-A4ED-945C-413D-E299EBF9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100" y="2141790"/>
            <a:ext cx="4594124" cy="27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02FF3-688C-28A1-9EE2-237ACB0D153B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0.5273244976997375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0.7796704769134521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A4D0F-B352-DE52-4A3B-BEB070051ADA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분류기만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재학습</a:t>
            </a:r>
            <a:endParaRPr lang="ko-KR" altLang="en-US" sz="14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5D132-0D02-2E3D-752F-EF3D4B7EEFEB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핸들링</a:t>
            </a:r>
          </a:p>
        </p:txBody>
      </p:sp>
    </p:spTree>
    <p:extLst>
      <p:ext uri="{BB962C8B-B14F-4D97-AF65-F5344CB8AC3E}">
        <p14:creationId xmlns:p14="http://schemas.microsoft.com/office/powerpoint/2010/main" val="267364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DDD3D3-1837-FC68-B414-63183B13E120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선정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61D17-1021-E172-01A4-220BED9137D6}"/>
              </a:ext>
            </a:extLst>
          </p:cNvPr>
          <p:cNvSpPr txBox="1"/>
          <p:nvPr/>
        </p:nvSpPr>
        <p:spPr>
          <a:xfrm>
            <a:off x="716393" y="882713"/>
            <a:ext cx="3946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모발 상태에 따른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제품과 케어 추천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26722-2E8E-1DFA-2806-DEEAA3630D79}"/>
              </a:ext>
            </a:extLst>
          </p:cNvPr>
          <p:cNvSpPr txBox="1"/>
          <p:nvPr/>
        </p:nvSpPr>
        <p:spPr>
          <a:xfrm>
            <a:off x="4171212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통일된 기준이 없어 판단이 어려운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모발의 손상도 등을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객관적으로 분류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해주고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BE688-D5A1-E6A7-4173-4295FFB38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20" y="2199992"/>
            <a:ext cx="6987012" cy="4658008"/>
          </a:xfrm>
          <a:prstGeom prst="roundRect">
            <a:avLst>
              <a:gd name="adj" fmla="val 50000"/>
            </a:avLst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E87759-1434-8E37-A017-B06BFA65B2B6}"/>
              </a:ext>
            </a:extLst>
          </p:cNvPr>
          <p:cNvSpPr/>
          <p:nvPr/>
        </p:nvSpPr>
        <p:spPr>
          <a:xfrm>
            <a:off x="6770484" y="1864045"/>
            <a:ext cx="3946141" cy="2689847"/>
          </a:xfrm>
          <a:custGeom>
            <a:avLst/>
            <a:gdLst>
              <a:gd name="connsiteX0" fmla="*/ 1641005 w 3200246"/>
              <a:gd name="connsiteY0" fmla="*/ 0 h 2127050"/>
              <a:gd name="connsiteX1" fmla="*/ 3200246 w 3200246"/>
              <a:gd name="connsiteY1" fmla="*/ 1063525 h 2127050"/>
              <a:gd name="connsiteX2" fmla="*/ 1641005 w 3200246"/>
              <a:gd name="connsiteY2" fmla="*/ 2127050 h 2127050"/>
              <a:gd name="connsiteX3" fmla="*/ 348058 w 3200246"/>
              <a:gd name="connsiteY3" fmla="*/ 1658152 h 2127050"/>
              <a:gd name="connsiteX4" fmla="*/ 312720 w 3200246"/>
              <a:gd name="connsiteY4" fmla="*/ 1618477 h 2127050"/>
              <a:gd name="connsiteX5" fmla="*/ 0 w 3200246"/>
              <a:gd name="connsiteY5" fmla="*/ 1686136 h 2127050"/>
              <a:gd name="connsiteX6" fmla="*/ 106741 w 3200246"/>
              <a:gd name="connsiteY6" fmla="*/ 1247910 h 2127050"/>
              <a:gd name="connsiteX7" fmla="*/ 89815 w 3200246"/>
              <a:gd name="connsiteY7" fmla="*/ 1172264 h 2127050"/>
              <a:gd name="connsiteX8" fmla="*/ 81764 w 3200246"/>
              <a:gd name="connsiteY8" fmla="*/ 1063525 h 2127050"/>
              <a:gd name="connsiteX9" fmla="*/ 1641005 w 3200246"/>
              <a:gd name="connsiteY9" fmla="*/ 0 h 21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0246" h="2127050">
                <a:moveTo>
                  <a:pt x="1641005" y="0"/>
                </a:moveTo>
                <a:cubicBezTo>
                  <a:pt x="2502150" y="0"/>
                  <a:pt x="3200246" y="476156"/>
                  <a:pt x="3200246" y="1063525"/>
                </a:cubicBezTo>
                <a:cubicBezTo>
                  <a:pt x="3200246" y="1650894"/>
                  <a:pt x="2502150" y="2127050"/>
                  <a:pt x="1641005" y="2127050"/>
                </a:cubicBezTo>
                <a:cubicBezTo>
                  <a:pt x="1102790" y="2127050"/>
                  <a:pt x="628265" y="1941052"/>
                  <a:pt x="348058" y="1658152"/>
                </a:cubicBezTo>
                <a:lnTo>
                  <a:pt x="312720" y="1618477"/>
                </a:lnTo>
                <a:lnTo>
                  <a:pt x="0" y="1686136"/>
                </a:lnTo>
                <a:lnTo>
                  <a:pt x="106741" y="1247910"/>
                </a:lnTo>
                <a:lnTo>
                  <a:pt x="89815" y="1172264"/>
                </a:lnTo>
                <a:cubicBezTo>
                  <a:pt x="84491" y="1136512"/>
                  <a:pt x="81764" y="1100236"/>
                  <a:pt x="81764" y="1063525"/>
                </a:cubicBezTo>
                <a:cubicBezTo>
                  <a:pt x="81764" y="476156"/>
                  <a:pt x="779860" y="0"/>
                  <a:pt x="1641005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0EC35-9C0D-2CC0-CB79-E9D0B4FE8264}"/>
              </a:ext>
            </a:extLst>
          </p:cNvPr>
          <p:cNvSpPr txBox="1"/>
          <p:nvPr/>
        </p:nvSpPr>
        <p:spPr>
          <a:xfrm>
            <a:off x="7108665" y="2731914"/>
            <a:ext cx="3368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 모발이 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얼마나 손상되었나요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68E8E-52FD-93CD-BABD-569B9C62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213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88DF5-A961-4937-4D27-02A8DA80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6DE71-1C8B-AF32-C581-DC17C47C5FA0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A469744A-1707-E5AA-FD65-C1F690ECEFD4}"/>
              </a:ext>
            </a:extLst>
          </p:cNvPr>
          <p:cNvSpPr/>
          <p:nvPr/>
        </p:nvSpPr>
        <p:spPr>
          <a:xfrm>
            <a:off x="7385305" y="2219578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3FD3C98E-B899-F2F6-AC94-9BE3250B1E5A}"/>
              </a:ext>
            </a:extLst>
          </p:cNvPr>
          <p:cNvSpPr/>
          <p:nvPr/>
        </p:nvSpPr>
        <p:spPr>
          <a:xfrm>
            <a:off x="9070608" y="2219578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D7AE70F-6191-FE77-8A78-A9D0C94F3A0E}"/>
              </a:ext>
            </a:extLst>
          </p:cNvPr>
          <p:cNvSpPr/>
          <p:nvPr/>
        </p:nvSpPr>
        <p:spPr>
          <a:xfrm rot="5400000">
            <a:off x="6400044" y="2687980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3D5BF060-E951-44FA-AF12-91E01F7A561D}"/>
              </a:ext>
            </a:extLst>
          </p:cNvPr>
          <p:cNvSpPr/>
          <p:nvPr/>
        </p:nvSpPr>
        <p:spPr>
          <a:xfrm rot="5400000">
            <a:off x="8085349" y="2687980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A4379B55-A6EE-D490-A283-12CCEE230EEB}"/>
              </a:ext>
            </a:extLst>
          </p:cNvPr>
          <p:cNvSpPr/>
          <p:nvPr/>
        </p:nvSpPr>
        <p:spPr>
          <a:xfrm>
            <a:off x="2329390" y="2219578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D93A9B-CA83-C634-1B7C-58959FDA5781}"/>
              </a:ext>
            </a:extLst>
          </p:cNvPr>
          <p:cNvSpPr txBox="1"/>
          <p:nvPr/>
        </p:nvSpPr>
        <p:spPr>
          <a:xfrm>
            <a:off x="2329390" y="2502433"/>
            <a:ext cx="820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input layer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161D44DB-CCE6-16CA-3D7D-F367FB5410EB}"/>
              </a:ext>
            </a:extLst>
          </p:cNvPr>
          <p:cNvSpPr/>
          <p:nvPr/>
        </p:nvSpPr>
        <p:spPr>
          <a:xfrm>
            <a:off x="5700000" y="2219578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DE4584-2A12-F8FE-F89B-06F80D0D0E7F}"/>
              </a:ext>
            </a:extLst>
          </p:cNvPr>
          <p:cNvSpPr txBox="1"/>
          <p:nvPr/>
        </p:nvSpPr>
        <p:spPr>
          <a:xfrm>
            <a:off x="5623347" y="2502433"/>
            <a:ext cx="991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Max</a:t>
            </a:r>
          </a:p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Pooling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900D86-1424-C8DA-77CB-7F195F0377D9}"/>
              </a:ext>
            </a:extLst>
          </p:cNvPr>
          <p:cNvSpPr txBox="1"/>
          <p:nvPr/>
        </p:nvSpPr>
        <p:spPr>
          <a:xfrm>
            <a:off x="7312783" y="2610155"/>
            <a:ext cx="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Conv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F6EC28-6874-1F03-BDA0-1BCEBC3D5BCD}"/>
              </a:ext>
            </a:extLst>
          </p:cNvPr>
          <p:cNvSpPr txBox="1"/>
          <p:nvPr/>
        </p:nvSpPr>
        <p:spPr>
          <a:xfrm>
            <a:off x="8985650" y="2502433"/>
            <a:ext cx="991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Max</a:t>
            </a:r>
          </a:p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Pooling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7D831256-EFE3-DE96-13E6-6E25F452520D}"/>
              </a:ext>
            </a:extLst>
          </p:cNvPr>
          <p:cNvSpPr/>
          <p:nvPr/>
        </p:nvSpPr>
        <p:spPr>
          <a:xfrm rot="5400000">
            <a:off x="4714739" y="2686590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9ABAD9C2-DC9C-8CCB-8A7F-46B9F5519BB8}"/>
              </a:ext>
            </a:extLst>
          </p:cNvPr>
          <p:cNvSpPr/>
          <p:nvPr/>
        </p:nvSpPr>
        <p:spPr>
          <a:xfrm>
            <a:off x="4014695" y="2218188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C46AC7-F24B-C619-00F4-97D829A8F2F7}"/>
              </a:ext>
            </a:extLst>
          </p:cNvPr>
          <p:cNvSpPr txBox="1"/>
          <p:nvPr/>
        </p:nvSpPr>
        <p:spPr>
          <a:xfrm>
            <a:off x="3974594" y="2610155"/>
            <a:ext cx="921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Conv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E75A3BE1-E930-B99E-D1F8-CF835B479393}"/>
              </a:ext>
            </a:extLst>
          </p:cNvPr>
          <p:cNvSpPr/>
          <p:nvPr/>
        </p:nvSpPr>
        <p:spPr>
          <a:xfrm rot="5400000">
            <a:off x="3029434" y="2685199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FF24E06F-CFD8-CC6A-2AE7-43385F43A018}"/>
              </a:ext>
            </a:extLst>
          </p:cNvPr>
          <p:cNvSpPr/>
          <p:nvPr/>
        </p:nvSpPr>
        <p:spPr>
          <a:xfrm>
            <a:off x="6697242" y="4093957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775FCB7B-026A-E0A2-A38E-2ECC816C9B87}"/>
              </a:ext>
            </a:extLst>
          </p:cNvPr>
          <p:cNvSpPr/>
          <p:nvPr/>
        </p:nvSpPr>
        <p:spPr>
          <a:xfrm>
            <a:off x="8382545" y="4093957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C1CFB16A-82AA-A41F-E9EF-8CE22A13D43C}"/>
              </a:ext>
            </a:extLst>
          </p:cNvPr>
          <p:cNvSpPr/>
          <p:nvPr/>
        </p:nvSpPr>
        <p:spPr>
          <a:xfrm rot="5400000">
            <a:off x="5711981" y="4562359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BE31C242-E11D-3C6B-EDF2-196988125618}"/>
              </a:ext>
            </a:extLst>
          </p:cNvPr>
          <p:cNvSpPr/>
          <p:nvPr/>
        </p:nvSpPr>
        <p:spPr>
          <a:xfrm rot="5400000">
            <a:off x="7397286" y="4562359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4C0F4552-6E3E-CC07-F185-F9F74966573B}"/>
              </a:ext>
            </a:extLst>
          </p:cNvPr>
          <p:cNvSpPr/>
          <p:nvPr/>
        </p:nvSpPr>
        <p:spPr>
          <a:xfrm>
            <a:off x="5011937" y="4093957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37A521-26DA-E63A-240F-7D07C4EBB7E8}"/>
              </a:ext>
            </a:extLst>
          </p:cNvPr>
          <p:cNvSpPr txBox="1"/>
          <p:nvPr/>
        </p:nvSpPr>
        <p:spPr>
          <a:xfrm>
            <a:off x="4920660" y="4484450"/>
            <a:ext cx="99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Flatten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5359C5-8564-FB9C-CBDA-EA7ABFEB6E2F}"/>
              </a:ext>
            </a:extLst>
          </p:cNvPr>
          <p:cNvSpPr txBox="1"/>
          <p:nvPr/>
        </p:nvSpPr>
        <p:spPr>
          <a:xfrm>
            <a:off x="6610096" y="4376729"/>
            <a:ext cx="991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dense</a:t>
            </a:r>
          </a:p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_1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18A899-0C0F-8EED-97AC-96E5741759B9}"/>
              </a:ext>
            </a:extLst>
          </p:cNvPr>
          <p:cNvSpPr txBox="1"/>
          <p:nvPr/>
        </p:nvSpPr>
        <p:spPr>
          <a:xfrm>
            <a:off x="8282963" y="4376729"/>
            <a:ext cx="991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dense</a:t>
            </a:r>
          </a:p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_2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0B6C78ED-2FED-6B14-6CA2-854F476768EC}"/>
              </a:ext>
            </a:extLst>
          </p:cNvPr>
          <p:cNvSpPr/>
          <p:nvPr/>
        </p:nvSpPr>
        <p:spPr>
          <a:xfrm rot="5400000">
            <a:off x="4026676" y="4560969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DE38A352-008F-3AA6-0977-0E260B4F3614}"/>
              </a:ext>
            </a:extLst>
          </p:cNvPr>
          <p:cNvSpPr/>
          <p:nvPr/>
        </p:nvSpPr>
        <p:spPr>
          <a:xfrm>
            <a:off x="3326632" y="4092567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F5C0CF-E603-EB55-E2EC-4F71CBA1CC7A}"/>
              </a:ext>
            </a:extLst>
          </p:cNvPr>
          <p:cNvSpPr txBox="1"/>
          <p:nvPr/>
        </p:nvSpPr>
        <p:spPr>
          <a:xfrm>
            <a:off x="3271907" y="4477287"/>
            <a:ext cx="921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Conv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D549E78B-C34F-E382-8548-26053B8EFF0E}"/>
              </a:ext>
            </a:extLst>
          </p:cNvPr>
          <p:cNvSpPr/>
          <p:nvPr/>
        </p:nvSpPr>
        <p:spPr>
          <a:xfrm rot="5400000">
            <a:off x="2341371" y="4559578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E56E23-34E6-3EB5-C072-130DAB78BCD8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Basic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CNN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구조에 변화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주어 성능 개선을 시도하였습니다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아래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Basic CNN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기본 구조도에서 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106C6A-8173-3529-21EF-7162EBED0588}"/>
              </a:ext>
            </a:extLst>
          </p:cNvPr>
          <p:cNvSpPr txBox="1"/>
          <p:nvPr/>
        </p:nvSpPr>
        <p:spPr>
          <a:xfrm>
            <a:off x="1938955" y="3381019"/>
            <a:ext cx="1572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(224,224,3)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B0404D-D08A-9E4E-225F-FD528B77ADE4}"/>
              </a:ext>
            </a:extLst>
          </p:cNvPr>
          <p:cNvSpPr txBox="1"/>
          <p:nvPr/>
        </p:nvSpPr>
        <p:spPr>
          <a:xfrm>
            <a:off x="3624260" y="3381019"/>
            <a:ext cx="157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filtersize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(3, 3)</a:t>
            </a:r>
          </a:p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filter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개수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64</a:t>
            </a:r>
          </a:p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stride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1F1BFB-A150-422A-680C-5DB2C7F10533}"/>
              </a:ext>
            </a:extLst>
          </p:cNvPr>
          <p:cNvSpPr txBox="1"/>
          <p:nvPr/>
        </p:nvSpPr>
        <p:spPr>
          <a:xfrm>
            <a:off x="5309565" y="3381019"/>
            <a:ext cx="1572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filtersize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(2, 2)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A1C96F-DA94-77EE-AF4E-F0150F8808A1}"/>
              </a:ext>
            </a:extLst>
          </p:cNvPr>
          <p:cNvSpPr txBox="1"/>
          <p:nvPr/>
        </p:nvSpPr>
        <p:spPr>
          <a:xfrm>
            <a:off x="8680175" y="3381019"/>
            <a:ext cx="1572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filtersize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(2, 2)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94060A-2737-BFF5-D09F-1E1CAEE4FD8A}"/>
              </a:ext>
            </a:extLst>
          </p:cNvPr>
          <p:cNvSpPr txBox="1"/>
          <p:nvPr/>
        </p:nvSpPr>
        <p:spPr>
          <a:xfrm>
            <a:off x="6994870" y="3381019"/>
            <a:ext cx="157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filtersize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(3, 3)</a:t>
            </a:r>
          </a:p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filter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개수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128</a:t>
            </a:r>
          </a:p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stride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1729290-FBFC-B386-9B5E-A2D9C335E653}"/>
              </a:ext>
            </a:extLst>
          </p:cNvPr>
          <p:cNvSpPr txBox="1"/>
          <p:nvPr/>
        </p:nvSpPr>
        <p:spPr>
          <a:xfrm>
            <a:off x="3033713" y="5237335"/>
            <a:ext cx="141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filtersize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(3, 3)</a:t>
            </a:r>
          </a:p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filter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개수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256</a:t>
            </a:r>
          </a:p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stride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F1D30E-9E20-3021-EAC7-551530A7E385}"/>
              </a:ext>
            </a:extLst>
          </p:cNvPr>
          <p:cNvSpPr txBox="1"/>
          <p:nvPr/>
        </p:nvSpPr>
        <p:spPr>
          <a:xfrm>
            <a:off x="6385584" y="5237335"/>
            <a:ext cx="1415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node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32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567E48-9628-486C-395C-BC015C710DC2}"/>
              </a:ext>
            </a:extLst>
          </p:cNvPr>
          <p:cNvSpPr txBox="1"/>
          <p:nvPr/>
        </p:nvSpPr>
        <p:spPr>
          <a:xfrm>
            <a:off x="7977066" y="5237335"/>
            <a:ext cx="1602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activation : Sigmoid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949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88DF5-A961-4937-4D27-02A8DA80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6DE71-1C8B-AF32-C581-DC17C47C5FA0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0ED4A9-19D8-395B-17E4-E6DACDA97D02}"/>
              </a:ext>
            </a:extLst>
          </p:cNvPr>
          <p:cNvSpPr txBox="1"/>
          <p:nvPr/>
        </p:nvSpPr>
        <p:spPr>
          <a:xfrm>
            <a:off x="3741371" y="917152"/>
            <a:ext cx="6208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데이터의 복잡도에 비해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복잡도가 부족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하다고 판단되었기에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Pooling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과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Conv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층을 추가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하였고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Flatten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이후의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dense layer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수를 증가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시켰습니다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DF8938-E595-FE67-C1FC-5F1C2FCA5DC9}"/>
              </a:ext>
            </a:extLst>
          </p:cNvPr>
          <p:cNvGrpSpPr/>
          <p:nvPr/>
        </p:nvGrpSpPr>
        <p:grpSpPr>
          <a:xfrm>
            <a:off x="1254574" y="2218188"/>
            <a:ext cx="10191200" cy="3673090"/>
            <a:chOff x="1254574" y="2218188"/>
            <a:chExt cx="10191200" cy="3673090"/>
          </a:xfrm>
        </p:grpSpPr>
        <p:sp>
          <p:nvSpPr>
            <p:cNvPr id="44" name="순서도: 처리 43">
              <a:extLst>
                <a:ext uri="{FF2B5EF4-FFF2-40B4-BE49-F238E27FC236}">
                  <a16:creationId xmlns:a16="http://schemas.microsoft.com/office/drawing/2014/main" id="{DBF7C86E-DF71-6029-0052-9B0E7120D998}"/>
                </a:ext>
              </a:extLst>
            </p:cNvPr>
            <p:cNvSpPr/>
            <p:nvPr/>
          </p:nvSpPr>
          <p:spPr>
            <a:xfrm>
              <a:off x="7385305" y="2219578"/>
              <a:ext cx="792000" cy="108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733382E5-9713-5CD9-E318-3596EEE21E54}"/>
                </a:ext>
              </a:extLst>
            </p:cNvPr>
            <p:cNvSpPr/>
            <p:nvPr/>
          </p:nvSpPr>
          <p:spPr>
            <a:xfrm>
              <a:off x="9070608" y="2219578"/>
              <a:ext cx="792000" cy="108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DC2F4C11-194B-1EF2-A439-7825A336FD19}"/>
                </a:ext>
              </a:extLst>
            </p:cNvPr>
            <p:cNvSpPr/>
            <p:nvPr/>
          </p:nvSpPr>
          <p:spPr>
            <a:xfrm rot="5400000">
              <a:off x="6400044" y="2687980"/>
              <a:ext cx="1077218" cy="143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35C1D8E6-601F-FE69-38E1-C9309058FC24}"/>
                </a:ext>
              </a:extLst>
            </p:cNvPr>
            <p:cNvSpPr/>
            <p:nvPr/>
          </p:nvSpPr>
          <p:spPr>
            <a:xfrm rot="5400000">
              <a:off x="8085349" y="2687980"/>
              <a:ext cx="1077218" cy="143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4" name="순서도: 처리 53">
              <a:extLst>
                <a:ext uri="{FF2B5EF4-FFF2-40B4-BE49-F238E27FC236}">
                  <a16:creationId xmlns:a16="http://schemas.microsoft.com/office/drawing/2014/main" id="{32CB47DE-372C-C090-23DA-B55BA3F5C7CB}"/>
                </a:ext>
              </a:extLst>
            </p:cNvPr>
            <p:cNvSpPr/>
            <p:nvPr/>
          </p:nvSpPr>
          <p:spPr>
            <a:xfrm>
              <a:off x="2329390" y="2219578"/>
              <a:ext cx="792000" cy="108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EF0202F-596D-78C9-E8C5-93F816829088}"/>
                </a:ext>
              </a:extLst>
            </p:cNvPr>
            <p:cNvSpPr txBox="1"/>
            <p:nvPr/>
          </p:nvSpPr>
          <p:spPr>
            <a:xfrm>
              <a:off x="2329390" y="2502433"/>
              <a:ext cx="8201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input layer</a:t>
              </a:r>
              <a:endPara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1" name="순서도: 처리 70">
              <a:extLst>
                <a:ext uri="{FF2B5EF4-FFF2-40B4-BE49-F238E27FC236}">
                  <a16:creationId xmlns:a16="http://schemas.microsoft.com/office/drawing/2014/main" id="{5D31944D-AC4A-5D16-A57A-017F4C8C3D6B}"/>
                </a:ext>
              </a:extLst>
            </p:cNvPr>
            <p:cNvSpPr/>
            <p:nvPr/>
          </p:nvSpPr>
          <p:spPr>
            <a:xfrm>
              <a:off x="5700000" y="2219578"/>
              <a:ext cx="792000" cy="108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B817E2B-639C-B685-904C-3BF2E39E3789}"/>
                </a:ext>
              </a:extLst>
            </p:cNvPr>
            <p:cNvSpPr txBox="1"/>
            <p:nvPr/>
          </p:nvSpPr>
          <p:spPr>
            <a:xfrm>
              <a:off x="5623347" y="2502433"/>
              <a:ext cx="9911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Max</a:t>
              </a:r>
            </a:p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Pooling</a:t>
              </a:r>
              <a:endPara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9676758-3C57-602A-775A-8A9F4A5D78A3}"/>
                </a:ext>
              </a:extLst>
            </p:cNvPr>
            <p:cNvSpPr txBox="1"/>
            <p:nvPr/>
          </p:nvSpPr>
          <p:spPr>
            <a:xfrm>
              <a:off x="7312783" y="2610155"/>
              <a:ext cx="9911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Conv</a:t>
              </a:r>
              <a:endPara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8660F3-C2FE-8A58-B7E8-4E226238F8C1}"/>
                </a:ext>
              </a:extLst>
            </p:cNvPr>
            <p:cNvSpPr txBox="1"/>
            <p:nvPr/>
          </p:nvSpPr>
          <p:spPr>
            <a:xfrm>
              <a:off x="8985650" y="2502433"/>
              <a:ext cx="9911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Max</a:t>
              </a:r>
            </a:p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Pooling</a:t>
              </a:r>
              <a:endPara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F0986523-E975-1CB9-4615-01CE50003AD6}"/>
                </a:ext>
              </a:extLst>
            </p:cNvPr>
            <p:cNvSpPr/>
            <p:nvPr/>
          </p:nvSpPr>
          <p:spPr>
            <a:xfrm rot="5400000">
              <a:off x="4714739" y="2686590"/>
              <a:ext cx="1077218" cy="143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6" name="순서도: 처리 75">
              <a:extLst>
                <a:ext uri="{FF2B5EF4-FFF2-40B4-BE49-F238E27FC236}">
                  <a16:creationId xmlns:a16="http://schemas.microsoft.com/office/drawing/2014/main" id="{9D00BCA1-8425-DEBB-717A-8FAF6DC50A26}"/>
                </a:ext>
              </a:extLst>
            </p:cNvPr>
            <p:cNvSpPr/>
            <p:nvPr/>
          </p:nvSpPr>
          <p:spPr>
            <a:xfrm>
              <a:off x="4014695" y="2218188"/>
              <a:ext cx="792000" cy="108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67A9301-6EA4-E9EA-272D-F9DA28FAD647}"/>
                </a:ext>
              </a:extLst>
            </p:cNvPr>
            <p:cNvSpPr txBox="1"/>
            <p:nvPr/>
          </p:nvSpPr>
          <p:spPr>
            <a:xfrm>
              <a:off x="3974594" y="2610155"/>
              <a:ext cx="9211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Conv</a:t>
              </a:r>
              <a:endPara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CD6098C1-8852-CB00-1AB3-23E52CD692AE}"/>
                </a:ext>
              </a:extLst>
            </p:cNvPr>
            <p:cNvSpPr/>
            <p:nvPr/>
          </p:nvSpPr>
          <p:spPr>
            <a:xfrm rot="5400000">
              <a:off x="3029434" y="2685199"/>
              <a:ext cx="1077218" cy="143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9" name="순서도: 처리 78">
              <a:extLst>
                <a:ext uri="{FF2B5EF4-FFF2-40B4-BE49-F238E27FC236}">
                  <a16:creationId xmlns:a16="http://schemas.microsoft.com/office/drawing/2014/main" id="{674357D5-8247-3238-4980-96C11BCCB50D}"/>
                </a:ext>
              </a:extLst>
            </p:cNvPr>
            <p:cNvSpPr/>
            <p:nvPr/>
          </p:nvSpPr>
          <p:spPr>
            <a:xfrm>
              <a:off x="8544144" y="4093957"/>
              <a:ext cx="792000" cy="108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0" name="순서도: 처리 79">
              <a:extLst>
                <a:ext uri="{FF2B5EF4-FFF2-40B4-BE49-F238E27FC236}">
                  <a16:creationId xmlns:a16="http://schemas.microsoft.com/office/drawing/2014/main" id="{6C3CFBEA-E358-6FBA-688D-3F5100570C4C}"/>
                </a:ext>
              </a:extLst>
            </p:cNvPr>
            <p:cNvSpPr/>
            <p:nvPr/>
          </p:nvSpPr>
          <p:spPr>
            <a:xfrm>
              <a:off x="10229447" y="4093957"/>
              <a:ext cx="792000" cy="108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223526B-0F6E-2D02-98AB-7630020483E3}"/>
                </a:ext>
              </a:extLst>
            </p:cNvPr>
            <p:cNvSpPr/>
            <p:nvPr/>
          </p:nvSpPr>
          <p:spPr>
            <a:xfrm rot="5400000">
              <a:off x="7558883" y="4562359"/>
              <a:ext cx="1077218" cy="143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DEA50DA6-2262-F2FC-12A2-A4E098F9E712}"/>
                </a:ext>
              </a:extLst>
            </p:cNvPr>
            <p:cNvSpPr/>
            <p:nvPr/>
          </p:nvSpPr>
          <p:spPr>
            <a:xfrm rot="5400000">
              <a:off x="9244188" y="4562359"/>
              <a:ext cx="1077218" cy="143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3" name="순서도: 처리 82">
              <a:extLst>
                <a:ext uri="{FF2B5EF4-FFF2-40B4-BE49-F238E27FC236}">
                  <a16:creationId xmlns:a16="http://schemas.microsoft.com/office/drawing/2014/main" id="{14C62B9A-7636-4170-FCA6-3A71724B050F}"/>
                </a:ext>
              </a:extLst>
            </p:cNvPr>
            <p:cNvSpPr/>
            <p:nvPr/>
          </p:nvSpPr>
          <p:spPr>
            <a:xfrm>
              <a:off x="6858839" y="4093957"/>
              <a:ext cx="792000" cy="108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1D6184-A21B-3868-1AD0-CF7684B768F1}"/>
                </a:ext>
              </a:extLst>
            </p:cNvPr>
            <p:cNvSpPr txBox="1"/>
            <p:nvPr/>
          </p:nvSpPr>
          <p:spPr>
            <a:xfrm>
              <a:off x="6767562" y="4484450"/>
              <a:ext cx="9911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Flatten</a:t>
              </a:r>
              <a:endPara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797066A-2E5A-5F24-FC39-45C3ED32AC09}"/>
                </a:ext>
              </a:extLst>
            </p:cNvPr>
            <p:cNvSpPr txBox="1"/>
            <p:nvPr/>
          </p:nvSpPr>
          <p:spPr>
            <a:xfrm>
              <a:off x="8456998" y="4376729"/>
              <a:ext cx="9911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dense</a:t>
              </a:r>
            </a:p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_1</a:t>
              </a:r>
              <a:endPara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FA2014A-2535-911C-1513-44FC050BB6C4}"/>
                </a:ext>
              </a:extLst>
            </p:cNvPr>
            <p:cNvSpPr txBox="1"/>
            <p:nvPr/>
          </p:nvSpPr>
          <p:spPr>
            <a:xfrm>
              <a:off x="10129865" y="4376729"/>
              <a:ext cx="9911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dense</a:t>
              </a:r>
            </a:p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_2</a:t>
              </a:r>
              <a:endPara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7" name="이등변 삼각형 86">
              <a:extLst>
                <a:ext uri="{FF2B5EF4-FFF2-40B4-BE49-F238E27FC236}">
                  <a16:creationId xmlns:a16="http://schemas.microsoft.com/office/drawing/2014/main" id="{B27A8FE4-6486-BAD9-2BBE-9EC34DE55247}"/>
                </a:ext>
              </a:extLst>
            </p:cNvPr>
            <p:cNvSpPr/>
            <p:nvPr/>
          </p:nvSpPr>
          <p:spPr>
            <a:xfrm rot="5400000">
              <a:off x="5873578" y="4560969"/>
              <a:ext cx="1077218" cy="143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8" name="순서도: 처리 87">
              <a:extLst>
                <a:ext uri="{FF2B5EF4-FFF2-40B4-BE49-F238E27FC236}">
                  <a16:creationId xmlns:a16="http://schemas.microsoft.com/office/drawing/2014/main" id="{2642FAD7-4B8F-0277-2569-9C159112E786}"/>
                </a:ext>
              </a:extLst>
            </p:cNvPr>
            <p:cNvSpPr/>
            <p:nvPr/>
          </p:nvSpPr>
          <p:spPr>
            <a:xfrm>
              <a:off x="5173534" y="4092567"/>
              <a:ext cx="792000" cy="1080000"/>
            </a:xfrm>
            <a:prstGeom prst="flowChartProcess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11B3CAE-B0EE-A055-BC16-515FFBAFE382}"/>
                </a:ext>
              </a:extLst>
            </p:cNvPr>
            <p:cNvSpPr txBox="1"/>
            <p:nvPr/>
          </p:nvSpPr>
          <p:spPr>
            <a:xfrm>
              <a:off x="5118809" y="4477287"/>
              <a:ext cx="9211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Conv</a:t>
              </a:r>
              <a:endParaRPr lang="ko-KR" altLang="en-US" sz="14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9757C58B-8366-F7A0-700D-E7D7B78EEF51}"/>
                </a:ext>
              </a:extLst>
            </p:cNvPr>
            <p:cNvSpPr/>
            <p:nvPr/>
          </p:nvSpPr>
          <p:spPr>
            <a:xfrm rot="5400000">
              <a:off x="4188273" y="4559578"/>
              <a:ext cx="1077218" cy="143197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1" name="순서도: 처리 90">
              <a:extLst>
                <a:ext uri="{FF2B5EF4-FFF2-40B4-BE49-F238E27FC236}">
                  <a16:creationId xmlns:a16="http://schemas.microsoft.com/office/drawing/2014/main" id="{FA51CE68-7C2E-924F-E616-139CA7B923CC}"/>
                </a:ext>
              </a:extLst>
            </p:cNvPr>
            <p:cNvSpPr/>
            <p:nvPr/>
          </p:nvSpPr>
          <p:spPr>
            <a:xfrm>
              <a:off x="1772825" y="4092567"/>
              <a:ext cx="792000" cy="1080000"/>
            </a:xfrm>
            <a:prstGeom prst="flowChart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2" name="순서도: 처리 91">
              <a:extLst>
                <a:ext uri="{FF2B5EF4-FFF2-40B4-BE49-F238E27FC236}">
                  <a16:creationId xmlns:a16="http://schemas.microsoft.com/office/drawing/2014/main" id="{6FE44C7D-F2E7-771F-25E8-94E660F1CD46}"/>
                </a:ext>
              </a:extLst>
            </p:cNvPr>
            <p:cNvSpPr/>
            <p:nvPr/>
          </p:nvSpPr>
          <p:spPr>
            <a:xfrm>
              <a:off x="3458128" y="4092567"/>
              <a:ext cx="792000" cy="1080000"/>
            </a:xfrm>
            <a:prstGeom prst="flowChartProcess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3" name="이등변 삼각형 92">
              <a:extLst>
                <a:ext uri="{FF2B5EF4-FFF2-40B4-BE49-F238E27FC236}">
                  <a16:creationId xmlns:a16="http://schemas.microsoft.com/office/drawing/2014/main" id="{DC6B5CF4-7DE1-A0CD-2BD6-25A761A2D699}"/>
                </a:ext>
              </a:extLst>
            </p:cNvPr>
            <p:cNvSpPr/>
            <p:nvPr/>
          </p:nvSpPr>
          <p:spPr>
            <a:xfrm rot="5400000">
              <a:off x="787564" y="4560969"/>
              <a:ext cx="1077218" cy="143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4" name="이등변 삼각형 93">
              <a:extLst>
                <a:ext uri="{FF2B5EF4-FFF2-40B4-BE49-F238E27FC236}">
                  <a16:creationId xmlns:a16="http://schemas.microsoft.com/office/drawing/2014/main" id="{168F1EB3-6714-EE62-D782-47F8CE2C0D19}"/>
                </a:ext>
              </a:extLst>
            </p:cNvPr>
            <p:cNvSpPr/>
            <p:nvPr/>
          </p:nvSpPr>
          <p:spPr>
            <a:xfrm rot="5400000">
              <a:off x="2472869" y="4560969"/>
              <a:ext cx="1077218" cy="143197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EDAF722-2932-B5B7-54CB-3CC3A181CF3A}"/>
                </a:ext>
              </a:extLst>
            </p:cNvPr>
            <p:cNvSpPr txBox="1"/>
            <p:nvPr/>
          </p:nvSpPr>
          <p:spPr>
            <a:xfrm>
              <a:off x="1700303" y="4483144"/>
              <a:ext cx="9911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Conv</a:t>
              </a:r>
              <a:endPara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8E4EF81-3CD5-B97E-BF7F-EFE404A5152B}"/>
                </a:ext>
              </a:extLst>
            </p:cNvPr>
            <p:cNvSpPr txBox="1"/>
            <p:nvPr/>
          </p:nvSpPr>
          <p:spPr>
            <a:xfrm>
              <a:off x="3373170" y="4375422"/>
              <a:ext cx="9911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Max</a:t>
              </a:r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Pooling</a:t>
              </a:r>
              <a:endParaRPr lang="ko-KR" altLang="en-US" sz="14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63A7B27-B012-38AC-5F3B-4E5415A08C4E}"/>
                </a:ext>
              </a:extLst>
            </p:cNvPr>
            <p:cNvSpPr txBox="1"/>
            <p:nvPr/>
          </p:nvSpPr>
          <p:spPr>
            <a:xfrm>
              <a:off x="1938955" y="3381019"/>
              <a:ext cx="1572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(224,224,3)</a:t>
              </a:r>
              <a:endPara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84DD90E-4964-7CE4-AFF9-5D8C1616001D}"/>
                </a:ext>
              </a:extLst>
            </p:cNvPr>
            <p:cNvSpPr txBox="1"/>
            <p:nvPr/>
          </p:nvSpPr>
          <p:spPr>
            <a:xfrm>
              <a:off x="3624260" y="3381019"/>
              <a:ext cx="1572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filtersize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(3, 3)</a:t>
              </a:r>
            </a:p>
            <a:p>
              <a:pPr algn="ctr"/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filter </a:t>
              </a: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개수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64</a:t>
              </a:r>
            </a:p>
            <a:p>
              <a:pPr algn="ctr"/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stride</a:t>
              </a: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</a:t>
              </a: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B158890-4F97-344F-5C9C-A5EF5C698197}"/>
                </a:ext>
              </a:extLst>
            </p:cNvPr>
            <p:cNvSpPr txBox="1"/>
            <p:nvPr/>
          </p:nvSpPr>
          <p:spPr>
            <a:xfrm>
              <a:off x="5309565" y="3381019"/>
              <a:ext cx="1572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filtersize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(2, 2)</a:t>
              </a:r>
              <a:endPara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BB4B1B6-476F-C94A-927D-255E6DC5DCB6}"/>
                </a:ext>
              </a:extLst>
            </p:cNvPr>
            <p:cNvSpPr txBox="1"/>
            <p:nvPr/>
          </p:nvSpPr>
          <p:spPr>
            <a:xfrm>
              <a:off x="8680175" y="3381019"/>
              <a:ext cx="1572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filtersize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(2, 2)</a:t>
              </a:r>
              <a:endPara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769E238-2372-9D2F-EF3D-6D5FDF377D07}"/>
                </a:ext>
              </a:extLst>
            </p:cNvPr>
            <p:cNvSpPr txBox="1"/>
            <p:nvPr/>
          </p:nvSpPr>
          <p:spPr>
            <a:xfrm>
              <a:off x="6994870" y="3381019"/>
              <a:ext cx="1572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filtersize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(3, 3)</a:t>
              </a:r>
            </a:p>
            <a:p>
              <a:pPr algn="ctr"/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filter </a:t>
              </a: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개수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128</a:t>
              </a:r>
            </a:p>
            <a:p>
              <a:pPr algn="ctr"/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stride</a:t>
              </a: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</a:t>
              </a: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0E3B003-0A31-8D5D-087E-EFC25437F2D0}"/>
                </a:ext>
              </a:extLst>
            </p:cNvPr>
            <p:cNvSpPr txBox="1"/>
            <p:nvPr/>
          </p:nvSpPr>
          <p:spPr>
            <a:xfrm>
              <a:off x="4899463" y="5244947"/>
              <a:ext cx="1415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filtersize</a:t>
              </a:r>
              <a:r>
                <a:rPr lang="en-US" altLang="ko-KR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(3, 3)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filter </a:t>
              </a:r>
              <a:r>
                <a:rPr lang="ko-KR" altLang="en-US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개수 </a:t>
              </a:r>
              <a:r>
                <a:rPr lang="en-US" altLang="ko-KR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512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stride</a:t>
              </a:r>
              <a:r>
                <a:rPr lang="ko-KR" altLang="en-US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</a:t>
              </a:r>
              <a:r>
                <a:rPr lang="ko-KR" altLang="en-US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ko-KR" altLang="en-US" sz="12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66E8B31-AC5C-7F00-390C-A64A9725F25A}"/>
                </a:ext>
              </a:extLst>
            </p:cNvPr>
            <p:cNvSpPr txBox="1"/>
            <p:nvPr/>
          </p:nvSpPr>
          <p:spPr>
            <a:xfrm>
              <a:off x="8251334" y="5244947"/>
              <a:ext cx="1415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node</a:t>
              </a:r>
              <a:r>
                <a:rPr lang="ko-KR" altLang="en-US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수 </a:t>
              </a:r>
              <a:r>
                <a:rPr lang="en-US" altLang="ko-KR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64</a:t>
              </a:r>
              <a:endParaRPr lang="ko-KR" altLang="en-US" sz="12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E089063-EC18-03AB-7AA3-655D93DC7A4F}"/>
                </a:ext>
              </a:extLst>
            </p:cNvPr>
            <p:cNvSpPr txBox="1"/>
            <p:nvPr/>
          </p:nvSpPr>
          <p:spPr>
            <a:xfrm>
              <a:off x="9842816" y="5244947"/>
              <a:ext cx="1602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activation : Sigmoid</a:t>
              </a:r>
              <a:endPara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3AA975-44FF-F12A-B7A1-AA8059C2D187}"/>
                </a:ext>
              </a:extLst>
            </p:cNvPr>
            <p:cNvSpPr txBox="1"/>
            <p:nvPr/>
          </p:nvSpPr>
          <p:spPr>
            <a:xfrm>
              <a:off x="3105132" y="5244947"/>
              <a:ext cx="1572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filtersize</a:t>
              </a:r>
              <a:r>
                <a:rPr lang="en-US" altLang="ko-KR" sz="12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(2, 2)</a:t>
              </a:r>
              <a:endParaRPr lang="ko-KR" altLang="en-US" sz="12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F4EE429-A375-E07C-141A-EC6300FDC4CB}"/>
                </a:ext>
              </a:extLst>
            </p:cNvPr>
            <p:cNvSpPr txBox="1"/>
            <p:nvPr/>
          </p:nvSpPr>
          <p:spPr>
            <a:xfrm>
              <a:off x="1409450" y="5238588"/>
              <a:ext cx="1572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filtersize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(3, 3)</a:t>
              </a:r>
            </a:p>
            <a:p>
              <a:pPr algn="ctr"/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filter </a:t>
              </a: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개수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256</a:t>
              </a:r>
            </a:p>
            <a:p>
              <a:pPr algn="ctr"/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stride</a:t>
              </a: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</a:t>
              </a: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317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88DF5-A961-4937-4D27-02A8DA80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A5DCBFBD-9837-4FAA-8CB1-CF3D06873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798540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LeakyReLU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0.0001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10(30)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A02FF3-688C-28A1-9EE2-237ACB0D153B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0.2624344527721405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0.9156660437583923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A9FAC-7625-2DDE-5695-08C8F96D0734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Basic CNN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추가하기 전과 후를 비교해 보았을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때 큰 폭의 성능 개선을 보였습니다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C09949F-9BFA-1FF7-6427-95FB07E4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55" y="2133600"/>
            <a:ext cx="4507927" cy="27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574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88DF5-A961-4937-4D27-02A8DA80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43</a:t>
            </a:fld>
            <a:endParaRPr lang="ko-KR" altLang="en-US"/>
          </a:p>
        </p:txBody>
      </p:sp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A5DCBFBD-9837-4FAA-8CB1-CF3D06873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633866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Reduce Learning rate 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ReLU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0.001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10(30)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A02FF3-688C-28A1-9EE2-237ACB0D153B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0.19793617725372314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0.9089639782905579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9A2AD55-B407-217A-284C-D08363222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32" y="2160869"/>
            <a:ext cx="4730260" cy="274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A9FAC-7625-2DDE-5695-08C8F96D0734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하위층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전부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재학습</a:t>
            </a:r>
            <a:endParaRPr lang="ko-KR" altLang="en-US" sz="14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723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88DF5-A961-4937-4D27-02A8DA80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44</a:t>
            </a:fld>
            <a:endParaRPr lang="ko-KR" altLang="en-US"/>
          </a:p>
        </p:txBody>
      </p:sp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A5DCBFBD-9837-4FAA-8CB1-CF3D06873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77507"/>
              </p:ext>
            </p:extLst>
          </p:nvPr>
        </p:nvGraphicFramePr>
        <p:xfrm>
          <a:off x="1267126" y="2191528"/>
          <a:ext cx="4929458" cy="35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729">
                  <a:extLst>
                    <a:ext uri="{9D8B030D-6E8A-4147-A177-3AD203B41FA5}">
                      <a16:colId xmlns:a16="http://schemas.microsoft.com/office/drawing/2014/main" val="3414144414"/>
                    </a:ext>
                  </a:extLst>
                </a:gridCol>
                <a:gridCol w="2464729">
                  <a:extLst>
                    <a:ext uri="{9D8B030D-6E8A-4147-A177-3AD203B41FA5}">
                      <a16:colId xmlns:a16="http://schemas.microsoft.com/office/drawing/2014/main" val="4025879859"/>
                    </a:ext>
                  </a:extLst>
                </a:gridCol>
              </a:tblGrid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EarlyStopping</a:t>
                      </a:r>
                      <a:endParaRPr lang="en-US" altLang="ko-KR" b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patience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0612"/>
                  </a:ext>
                </a:extLst>
              </a:tr>
              <a:tr h="624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Schedular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3125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LeakyReLU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28837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0.0001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3445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10(30)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01300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646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A02FF3-688C-28A1-9EE2-237ACB0D153B}"/>
              </a:ext>
            </a:extLst>
          </p:cNvPr>
          <p:cNvSpPr txBox="1"/>
          <p:nvPr/>
        </p:nvSpPr>
        <p:spPr>
          <a:xfrm>
            <a:off x="7147641" y="5026449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0.12613238394260406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 : 0.9447081685066223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A9FAC-7625-2DDE-5695-08C8F96D0734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ResNet50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여부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하위층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일부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(25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층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 + fine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tune</a:t>
            </a:r>
            <a:endParaRPr lang="ko-KR" altLang="en-US" sz="14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CD0C833-C695-BACB-76B4-B2854A9EB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967" y="2097361"/>
            <a:ext cx="5028890" cy="306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292639-832C-6FBD-D0F1-3DC2849A48F7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</p:spTree>
    <p:extLst>
      <p:ext uri="{BB962C8B-B14F-4D97-AF65-F5344CB8AC3E}">
        <p14:creationId xmlns:p14="http://schemas.microsoft.com/office/powerpoint/2010/main" val="377703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88DF5-A961-4937-4D27-02A8DA80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A9FAC-7625-2DDE-5695-08C8F96D0734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ResNet50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경우에도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구조에 변화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주어 성능 개선을 시도하였습니다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아래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ResNet50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기본 구조도에서 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1C7DC-65EA-971F-AB5B-E31427FC36D2}"/>
              </a:ext>
            </a:extLst>
          </p:cNvPr>
          <p:cNvSpPr txBox="1"/>
          <p:nvPr/>
        </p:nvSpPr>
        <p:spPr>
          <a:xfrm>
            <a:off x="7337932" y="4599247"/>
            <a:ext cx="133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node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256</a:t>
            </a: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activation</a:t>
            </a:r>
          </a:p>
          <a:p>
            <a:pPr algn="ctr"/>
            <a:r>
              <a:rPr lang="en-US" altLang="ko-KR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ReLU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096C1-A950-5F9D-7DC3-BF67829C12B7}"/>
              </a:ext>
            </a:extLst>
          </p:cNvPr>
          <p:cNvSpPr txBox="1"/>
          <p:nvPr/>
        </p:nvSpPr>
        <p:spPr>
          <a:xfrm>
            <a:off x="8708208" y="4599247"/>
            <a:ext cx="151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activation</a:t>
            </a:r>
          </a:p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Sigmoid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58A0DB81-32C2-AC6D-1830-1BF996A77B77}"/>
              </a:ext>
            </a:extLst>
          </p:cNvPr>
          <p:cNvSpPr/>
          <p:nvPr/>
        </p:nvSpPr>
        <p:spPr>
          <a:xfrm>
            <a:off x="8210448" y="2213156"/>
            <a:ext cx="995521" cy="87843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6DE71-1C8B-AF32-C581-DC17C47C5FA0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00675F0A-CA3C-AE4B-D107-B804888F70A6}"/>
              </a:ext>
            </a:extLst>
          </p:cNvPr>
          <p:cNvSpPr/>
          <p:nvPr/>
        </p:nvSpPr>
        <p:spPr>
          <a:xfrm>
            <a:off x="7611709" y="3404762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B1B6FAC7-14FD-3FFF-F805-3BCCA9B62FE8}"/>
              </a:ext>
            </a:extLst>
          </p:cNvPr>
          <p:cNvSpPr/>
          <p:nvPr/>
        </p:nvSpPr>
        <p:spPr>
          <a:xfrm>
            <a:off x="9070609" y="3404762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BB618811-0D88-AB26-A93A-2042F33CB147}"/>
              </a:ext>
            </a:extLst>
          </p:cNvPr>
          <p:cNvSpPr/>
          <p:nvPr/>
        </p:nvSpPr>
        <p:spPr>
          <a:xfrm>
            <a:off x="3788288" y="3404762"/>
            <a:ext cx="1697627" cy="10800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2999EC4-0A76-D83A-4598-83DFACF65C2A}"/>
              </a:ext>
            </a:extLst>
          </p:cNvPr>
          <p:cNvSpPr/>
          <p:nvPr/>
        </p:nvSpPr>
        <p:spPr>
          <a:xfrm rot="5400000">
            <a:off x="2916231" y="3873164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6AF39202-169B-2E89-471C-729318D3E13F}"/>
              </a:ext>
            </a:extLst>
          </p:cNvPr>
          <p:cNvSpPr/>
          <p:nvPr/>
        </p:nvSpPr>
        <p:spPr>
          <a:xfrm rot="5400000">
            <a:off x="5280755" y="3873164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F12D221B-9666-304D-23D5-72EC77810F8B}"/>
              </a:ext>
            </a:extLst>
          </p:cNvPr>
          <p:cNvSpPr/>
          <p:nvPr/>
        </p:nvSpPr>
        <p:spPr>
          <a:xfrm rot="5400000">
            <a:off x="6739652" y="3873164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2DCF5E21-A836-9CD5-FDDE-545D9457F707}"/>
              </a:ext>
            </a:extLst>
          </p:cNvPr>
          <p:cNvSpPr/>
          <p:nvPr/>
        </p:nvSpPr>
        <p:spPr>
          <a:xfrm rot="5400000">
            <a:off x="8198549" y="3873164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5E449C07-D558-2A55-7CFA-BE5792C7AD1F}"/>
              </a:ext>
            </a:extLst>
          </p:cNvPr>
          <p:cNvSpPr/>
          <p:nvPr/>
        </p:nvSpPr>
        <p:spPr>
          <a:xfrm rot="10800000">
            <a:off x="8210447" y="3182277"/>
            <a:ext cx="995522" cy="108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FCF145-4C7A-19A5-79B3-8CC806640AC4}"/>
              </a:ext>
            </a:extLst>
          </p:cNvPr>
          <p:cNvGrpSpPr/>
          <p:nvPr/>
        </p:nvGrpSpPr>
        <p:grpSpPr>
          <a:xfrm>
            <a:off x="2116257" y="3404762"/>
            <a:ext cx="1217156" cy="1080000"/>
            <a:chOff x="2116257" y="3404762"/>
            <a:chExt cx="1217156" cy="1080000"/>
          </a:xfrm>
        </p:grpSpPr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DDED8C28-93F4-9B91-F599-6F856B6CF7B1}"/>
                </a:ext>
              </a:extLst>
            </p:cNvPr>
            <p:cNvSpPr/>
            <p:nvPr/>
          </p:nvSpPr>
          <p:spPr>
            <a:xfrm>
              <a:off x="2329391" y="3404762"/>
              <a:ext cx="792000" cy="108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C35A77-CE30-D71D-50F8-877DB603FB6D}"/>
                </a:ext>
              </a:extLst>
            </p:cNvPr>
            <p:cNvSpPr txBox="1"/>
            <p:nvPr/>
          </p:nvSpPr>
          <p:spPr>
            <a:xfrm>
              <a:off x="2116257" y="3687534"/>
              <a:ext cx="12171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input layer</a:t>
              </a:r>
              <a:endPara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AE471D-7B4C-C816-893D-66BF4A3F3583}"/>
              </a:ext>
            </a:extLst>
          </p:cNvPr>
          <p:cNvSpPr txBox="1"/>
          <p:nvPr/>
        </p:nvSpPr>
        <p:spPr>
          <a:xfrm>
            <a:off x="3817896" y="3795256"/>
            <a:ext cx="1649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C337BB-4A30-DA57-7448-07213FE3C59B}"/>
              </a:ext>
            </a:extLst>
          </p:cNvPr>
          <p:cNvGrpSpPr/>
          <p:nvPr/>
        </p:nvGrpSpPr>
        <p:grpSpPr>
          <a:xfrm>
            <a:off x="5953884" y="3404762"/>
            <a:ext cx="1188744" cy="1080000"/>
            <a:chOff x="5953884" y="3404762"/>
            <a:chExt cx="1188744" cy="1080000"/>
          </a:xfrm>
        </p:grpSpPr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AF8A438D-A94E-C72C-C254-D8AE50A58D5A}"/>
                </a:ext>
              </a:extLst>
            </p:cNvPr>
            <p:cNvSpPr/>
            <p:nvPr/>
          </p:nvSpPr>
          <p:spPr>
            <a:xfrm>
              <a:off x="6152812" y="3404762"/>
              <a:ext cx="792000" cy="108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4FB451-1502-E29D-AD0F-EDE6BC4D9B14}"/>
                </a:ext>
              </a:extLst>
            </p:cNvPr>
            <p:cNvSpPr txBox="1"/>
            <p:nvPr/>
          </p:nvSpPr>
          <p:spPr>
            <a:xfrm>
              <a:off x="5953884" y="3795256"/>
              <a:ext cx="11887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Flatten</a:t>
              </a:r>
              <a:endPara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39BB02D-2E81-EF77-2203-76785CA0240B}"/>
              </a:ext>
            </a:extLst>
          </p:cNvPr>
          <p:cNvSpPr txBox="1"/>
          <p:nvPr/>
        </p:nvSpPr>
        <p:spPr>
          <a:xfrm>
            <a:off x="7511571" y="3687534"/>
            <a:ext cx="991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dense</a:t>
            </a:r>
          </a:p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_1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061FB-0603-E457-9756-3D37A45082FE}"/>
              </a:ext>
            </a:extLst>
          </p:cNvPr>
          <p:cNvSpPr txBox="1"/>
          <p:nvPr/>
        </p:nvSpPr>
        <p:spPr>
          <a:xfrm>
            <a:off x="8958594" y="3687534"/>
            <a:ext cx="991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dense</a:t>
            </a:r>
          </a:p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_2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3F666-1706-B89A-1661-2F4A3A9C3722}"/>
              </a:ext>
            </a:extLst>
          </p:cNvPr>
          <p:cNvSpPr txBox="1"/>
          <p:nvPr/>
        </p:nvSpPr>
        <p:spPr>
          <a:xfrm>
            <a:off x="8009936" y="2421542"/>
            <a:ext cx="139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drop out</a:t>
            </a:r>
          </a:p>
          <a:p>
            <a:pPr algn="ctr"/>
            <a:r>
              <a:rPr lang="en-US" altLang="ko-KR" sz="1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0.5</a:t>
            </a:r>
            <a:endParaRPr lang="ko-KR" altLang="en-US" sz="1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180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88DF5-A961-4937-4D27-02A8DA80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1C7DC-65EA-971F-AB5B-E31427FC36D2}"/>
              </a:ext>
            </a:extLst>
          </p:cNvPr>
          <p:cNvSpPr txBox="1"/>
          <p:nvPr/>
        </p:nvSpPr>
        <p:spPr>
          <a:xfrm>
            <a:off x="5871276" y="4599247"/>
            <a:ext cx="133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node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256</a:t>
            </a: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activation</a:t>
            </a:r>
          </a:p>
          <a:p>
            <a:pPr algn="ctr"/>
            <a:r>
              <a:rPr lang="en-US" altLang="ko-KR" sz="1400" dirty="0" err="1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LeakyReLU</a:t>
            </a:r>
            <a:endParaRPr lang="ko-KR" altLang="en-US" sz="14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6DE71-1C8B-AF32-C581-DC17C47C5FA0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DDED8C28-93F4-9B91-F599-6F856B6CF7B1}"/>
              </a:ext>
            </a:extLst>
          </p:cNvPr>
          <p:cNvSpPr/>
          <p:nvPr/>
        </p:nvSpPr>
        <p:spPr>
          <a:xfrm>
            <a:off x="862735" y="3404762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AF8A438D-A94E-C72C-C254-D8AE50A58D5A}"/>
              </a:ext>
            </a:extLst>
          </p:cNvPr>
          <p:cNvSpPr/>
          <p:nvPr/>
        </p:nvSpPr>
        <p:spPr>
          <a:xfrm>
            <a:off x="4686156" y="3404762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00675F0A-CA3C-AE4B-D107-B804888F70A6}"/>
              </a:ext>
            </a:extLst>
          </p:cNvPr>
          <p:cNvSpPr/>
          <p:nvPr/>
        </p:nvSpPr>
        <p:spPr>
          <a:xfrm>
            <a:off x="6145053" y="3404762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B1B6FAC7-14FD-3FFF-F805-3BCCA9B62FE8}"/>
              </a:ext>
            </a:extLst>
          </p:cNvPr>
          <p:cNvSpPr/>
          <p:nvPr/>
        </p:nvSpPr>
        <p:spPr>
          <a:xfrm>
            <a:off x="7603953" y="3404762"/>
            <a:ext cx="792000" cy="1080000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BB618811-0D88-AB26-A93A-2042F33CB147}"/>
              </a:ext>
            </a:extLst>
          </p:cNvPr>
          <p:cNvSpPr/>
          <p:nvPr/>
        </p:nvSpPr>
        <p:spPr>
          <a:xfrm>
            <a:off x="2321632" y="3404762"/>
            <a:ext cx="1697627" cy="10800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2999EC4-0A76-D83A-4598-83DFACF65C2A}"/>
              </a:ext>
            </a:extLst>
          </p:cNvPr>
          <p:cNvSpPr/>
          <p:nvPr/>
        </p:nvSpPr>
        <p:spPr>
          <a:xfrm rot="5400000">
            <a:off x="1449575" y="3873164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6AF39202-169B-2E89-471C-729318D3E13F}"/>
              </a:ext>
            </a:extLst>
          </p:cNvPr>
          <p:cNvSpPr/>
          <p:nvPr/>
        </p:nvSpPr>
        <p:spPr>
          <a:xfrm rot="5400000">
            <a:off x="3814099" y="3873164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F12D221B-9666-304D-23D5-72EC77810F8B}"/>
              </a:ext>
            </a:extLst>
          </p:cNvPr>
          <p:cNvSpPr/>
          <p:nvPr/>
        </p:nvSpPr>
        <p:spPr>
          <a:xfrm rot="5400000">
            <a:off x="5272996" y="3873164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2DCF5E21-A836-9CD5-FDDE-545D9457F707}"/>
              </a:ext>
            </a:extLst>
          </p:cNvPr>
          <p:cNvSpPr/>
          <p:nvPr/>
        </p:nvSpPr>
        <p:spPr>
          <a:xfrm rot="5400000">
            <a:off x="6731893" y="3873164"/>
            <a:ext cx="1077218" cy="14319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35A77-CE30-D71D-50F8-877DB603FB6D}"/>
              </a:ext>
            </a:extLst>
          </p:cNvPr>
          <p:cNvSpPr txBox="1"/>
          <p:nvPr/>
        </p:nvSpPr>
        <p:spPr>
          <a:xfrm>
            <a:off x="649601" y="3687534"/>
            <a:ext cx="1217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input layer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E471D-7B4C-C816-893D-66BF4A3F3583}"/>
              </a:ext>
            </a:extLst>
          </p:cNvPr>
          <p:cNvSpPr txBox="1"/>
          <p:nvPr/>
        </p:nvSpPr>
        <p:spPr>
          <a:xfrm>
            <a:off x="2351240" y="3795256"/>
            <a:ext cx="1649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4FB451-1502-E29D-AD0F-EDE6BC4D9B14}"/>
              </a:ext>
            </a:extLst>
          </p:cNvPr>
          <p:cNvSpPr txBox="1"/>
          <p:nvPr/>
        </p:nvSpPr>
        <p:spPr>
          <a:xfrm>
            <a:off x="4487228" y="3795256"/>
            <a:ext cx="1188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Flatten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9BB02D-2E81-EF77-2203-76785CA0240B}"/>
              </a:ext>
            </a:extLst>
          </p:cNvPr>
          <p:cNvSpPr txBox="1"/>
          <p:nvPr/>
        </p:nvSpPr>
        <p:spPr>
          <a:xfrm>
            <a:off x="6044915" y="3687534"/>
            <a:ext cx="991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dense</a:t>
            </a:r>
          </a:p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_1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061FB-0603-E457-9756-3D37A45082FE}"/>
              </a:ext>
            </a:extLst>
          </p:cNvPr>
          <p:cNvSpPr txBox="1"/>
          <p:nvPr/>
        </p:nvSpPr>
        <p:spPr>
          <a:xfrm>
            <a:off x="7491938" y="3687534"/>
            <a:ext cx="991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dense</a:t>
            </a: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_2</a:t>
            </a:r>
            <a:endParaRPr lang="ko-KR" altLang="en-US" sz="1400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F3EEFF4-6D02-332B-A15B-BA6160701443}"/>
              </a:ext>
            </a:extLst>
          </p:cNvPr>
          <p:cNvGrpSpPr/>
          <p:nvPr/>
        </p:nvGrpSpPr>
        <p:grpSpPr>
          <a:xfrm>
            <a:off x="6543280" y="2213156"/>
            <a:ext cx="1396544" cy="1077121"/>
            <a:chOff x="6543280" y="2213156"/>
            <a:chExt cx="1396544" cy="1077121"/>
          </a:xfrm>
        </p:grpSpPr>
        <p:sp>
          <p:nvSpPr>
            <p:cNvPr id="20" name="순서도: 처리 19">
              <a:extLst>
                <a:ext uri="{FF2B5EF4-FFF2-40B4-BE49-F238E27FC236}">
                  <a16:creationId xmlns:a16="http://schemas.microsoft.com/office/drawing/2014/main" id="{58A0DB81-32C2-AC6D-1830-1BF996A77B77}"/>
                </a:ext>
              </a:extLst>
            </p:cNvPr>
            <p:cNvSpPr/>
            <p:nvPr/>
          </p:nvSpPr>
          <p:spPr>
            <a:xfrm>
              <a:off x="6743792" y="2213156"/>
              <a:ext cx="995521" cy="87843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5E449C07-D558-2A55-7CFA-BE5792C7AD1F}"/>
                </a:ext>
              </a:extLst>
            </p:cNvPr>
            <p:cNvSpPr/>
            <p:nvPr/>
          </p:nvSpPr>
          <p:spPr>
            <a:xfrm rot="10800000">
              <a:off x="6743791" y="3182277"/>
              <a:ext cx="995522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93F666-1706-B89A-1661-2F4A3A9C3722}"/>
                </a:ext>
              </a:extLst>
            </p:cNvPr>
            <p:cNvSpPr txBox="1"/>
            <p:nvPr/>
          </p:nvSpPr>
          <p:spPr>
            <a:xfrm>
              <a:off x="6543280" y="2421542"/>
              <a:ext cx="13965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drop out</a:t>
              </a:r>
            </a:p>
            <a:p>
              <a:pPr algn="ctr"/>
              <a:r>
                <a:rPr lang="en-US" altLang="ko-KR" sz="12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0.5</a:t>
              </a:r>
              <a:endParaRPr lang="ko-KR" altLang="en-US" sz="12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9A5ED1A0-E36F-8C7E-B370-3BE05E83E411}"/>
              </a:ext>
            </a:extLst>
          </p:cNvPr>
          <p:cNvSpPr/>
          <p:nvPr/>
        </p:nvSpPr>
        <p:spPr>
          <a:xfrm>
            <a:off x="9086631" y="3404762"/>
            <a:ext cx="792000" cy="1080000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A57FB414-24E7-68DF-CDC4-0F0D7A01C5AC}"/>
              </a:ext>
            </a:extLst>
          </p:cNvPr>
          <p:cNvSpPr/>
          <p:nvPr/>
        </p:nvSpPr>
        <p:spPr>
          <a:xfrm rot="5400000">
            <a:off x="8214571" y="3873164"/>
            <a:ext cx="1077218" cy="1431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112583-0D94-FD09-2F03-78E36AA9738E}"/>
              </a:ext>
            </a:extLst>
          </p:cNvPr>
          <p:cNvSpPr txBox="1"/>
          <p:nvPr/>
        </p:nvSpPr>
        <p:spPr>
          <a:xfrm>
            <a:off x="8974616" y="3687534"/>
            <a:ext cx="99116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dense</a:t>
            </a: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_3</a:t>
            </a:r>
            <a:endParaRPr lang="ko-KR" altLang="en-US" sz="1400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81EB9004-BD83-2BA1-13B7-DEAE1E2F6D5D}"/>
              </a:ext>
            </a:extLst>
          </p:cNvPr>
          <p:cNvSpPr/>
          <p:nvPr/>
        </p:nvSpPr>
        <p:spPr>
          <a:xfrm>
            <a:off x="8226470" y="2213156"/>
            <a:ext cx="995521" cy="878438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722B393C-74DD-754E-D020-AB466BFF88A8}"/>
              </a:ext>
            </a:extLst>
          </p:cNvPr>
          <p:cNvSpPr/>
          <p:nvPr/>
        </p:nvSpPr>
        <p:spPr>
          <a:xfrm rot="10800000">
            <a:off x="8226469" y="3182277"/>
            <a:ext cx="995522" cy="108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1C055-61B3-6072-4100-1C3AF7FD684A}"/>
              </a:ext>
            </a:extLst>
          </p:cNvPr>
          <p:cNvSpPr txBox="1"/>
          <p:nvPr/>
        </p:nvSpPr>
        <p:spPr>
          <a:xfrm>
            <a:off x="8025958" y="2421542"/>
            <a:ext cx="139654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drop out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0.4</a:t>
            </a:r>
            <a:endParaRPr lang="ko-KR" altLang="en-US" sz="1200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66D2A791-108E-E3FA-0304-D60F91E9B5B4}"/>
              </a:ext>
            </a:extLst>
          </p:cNvPr>
          <p:cNvSpPr/>
          <p:nvPr/>
        </p:nvSpPr>
        <p:spPr>
          <a:xfrm>
            <a:off x="10542180" y="3404762"/>
            <a:ext cx="792000" cy="108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AE5AEEE3-B612-2CDB-12B6-D4D5F2E9FF06}"/>
              </a:ext>
            </a:extLst>
          </p:cNvPr>
          <p:cNvSpPr/>
          <p:nvPr/>
        </p:nvSpPr>
        <p:spPr>
          <a:xfrm rot="5400000">
            <a:off x="9670120" y="3873164"/>
            <a:ext cx="1077218" cy="1431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1059C5-6618-47AA-1602-A84F838F81E5}"/>
              </a:ext>
            </a:extLst>
          </p:cNvPr>
          <p:cNvSpPr txBox="1"/>
          <p:nvPr/>
        </p:nvSpPr>
        <p:spPr>
          <a:xfrm>
            <a:off x="10430165" y="3687534"/>
            <a:ext cx="991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dense</a:t>
            </a:r>
          </a:p>
          <a:p>
            <a:pPr algn="ctr"/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_4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순서도: 처리 35">
            <a:extLst>
              <a:ext uri="{FF2B5EF4-FFF2-40B4-BE49-F238E27FC236}">
                <a16:creationId xmlns:a16="http://schemas.microsoft.com/office/drawing/2014/main" id="{8A360D89-3385-5E9A-521A-1E2CB50B7800}"/>
              </a:ext>
            </a:extLst>
          </p:cNvPr>
          <p:cNvSpPr/>
          <p:nvPr/>
        </p:nvSpPr>
        <p:spPr>
          <a:xfrm>
            <a:off x="9682019" y="2213156"/>
            <a:ext cx="995521" cy="878438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AA8E82A3-88BF-CF79-351F-C63D29B021D8}"/>
              </a:ext>
            </a:extLst>
          </p:cNvPr>
          <p:cNvSpPr/>
          <p:nvPr/>
        </p:nvSpPr>
        <p:spPr>
          <a:xfrm rot="10800000">
            <a:off x="9682018" y="3182277"/>
            <a:ext cx="995522" cy="108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AC80C0-B8D9-6E27-B16E-02FD257E35BC}"/>
              </a:ext>
            </a:extLst>
          </p:cNvPr>
          <p:cNvSpPr txBox="1"/>
          <p:nvPr/>
        </p:nvSpPr>
        <p:spPr>
          <a:xfrm>
            <a:off x="9481507" y="2421542"/>
            <a:ext cx="139654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drop out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0.3</a:t>
            </a:r>
            <a:endParaRPr lang="ko-KR" altLang="en-US" sz="1200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9469DD-C7B0-6DD7-51A3-6E2F3D2959FF}"/>
              </a:ext>
            </a:extLst>
          </p:cNvPr>
          <p:cNvSpPr txBox="1"/>
          <p:nvPr/>
        </p:nvSpPr>
        <p:spPr>
          <a:xfrm>
            <a:off x="10208729" y="4604214"/>
            <a:ext cx="151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activation</a:t>
            </a: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Sigmoid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D1A1AD-F9E5-3CD1-A1C6-A79D12E3DC04}"/>
              </a:ext>
            </a:extLst>
          </p:cNvPr>
          <p:cNvSpPr txBox="1"/>
          <p:nvPr/>
        </p:nvSpPr>
        <p:spPr>
          <a:xfrm>
            <a:off x="7356181" y="4599247"/>
            <a:ext cx="133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node</a:t>
            </a:r>
            <a:r>
              <a:rPr lang="ko-KR" altLang="en-US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</a:t>
            </a:r>
            <a:endParaRPr lang="en-US" altLang="ko-KR" sz="14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128</a:t>
            </a: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activation</a:t>
            </a:r>
          </a:p>
          <a:p>
            <a:pPr algn="ctr"/>
            <a:r>
              <a:rPr lang="en-US" altLang="ko-KR" sz="1400" dirty="0" err="1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LeakyReLU</a:t>
            </a:r>
            <a:endParaRPr lang="ko-KR" altLang="en-US" sz="14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79808D-E4A9-9A1A-ECD6-DFE9D88D1EF6}"/>
              </a:ext>
            </a:extLst>
          </p:cNvPr>
          <p:cNvSpPr txBox="1"/>
          <p:nvPr/>
        </p:nvSpPr>
        <p:spPr>
          <a:xfrm>
            <a:off x="8812595" y="4599247"/>
            <a:ext cx="133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node</a:t>
            </a:r>
            <a:r>
              <a:rPr lang="ko-KR" altLang="en-US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</a:t>
            </a:r>
            <a:endParaRPr lang="en-US" altLang="ko-KR" sz="14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64</a:t>
            </a: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activation</a:t>
            </a:r>
          </a:p>
          <a:p>
            <a:pPr algn="ctr"/>
            <a:r>
              <a:rPr lang="en-US" altLang="ko-KR" sz="1400" dirty="0" err="1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LeakyReLU</a:t>
            </a:r>
            <a:endParaRPr lang="ko-KR" altLang="en-US" sz="14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0ED4A9-19D8-395B-17E4-E6DACDA97D02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개의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dense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층 및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drop out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을 추가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하여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전이학습하는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방식을 선택하였습니다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5548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5EE-C8B9-1D59-1A3D-AD2D85D53982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핸들링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DA475-05F2-DBC5-A591-DD2A541E98D2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88DF5-A961-4937-4D27-02A8DA80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A9FAC-7625-2DDE-5695-08C8F96D0734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추가하기 전과 후를 비교해 보았을 때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드라마틱한 차이를 보이진 않았지만 가장 좋은 성능을 보였습니다</a:t>
            </a:r>
            <a:r>
              <a:rPr lang="en-US" altLang="ko-KR" sz="14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1400" dirty="0">
              <a:solidFill>
                <a:srgbClr val="2F559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F0757DB7-A5CE-C291-3E15-BD174901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130" y="2232389"/>
            <a:ext cx="4737953" cy="285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071D9F7-B616-69E1-14EF-3C5FE256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88" y="2268600"/>
            <a:ext cx="4602322" cy="27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8FF846-5CFB-8DA8-C12A-3A88456D706D}"/>
              </a:ext>
            </a:extLst>
          </p:cNvPr>
          <p:cNvSpPr txBox="1"/>
          <p:nvPr/>
        </p:nvSpPr>
        <p:spPr>
          <a:xfrm>
            <a:off x="7147659" y="5028232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 : 0.12058556079864502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accuracy: 0.9514102339744568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79570-CEF5-7350-3595-C3067E452891}"/>
              </a:ext>
            </a:extLst>
          </p:cNvPr>
          <p:cNvSpPr txBox="1"/>
          <p:nvPr/>
        </p:nvSpPr>
        <p:spPr>
          <a:xfrm>
            <a:off x="1605705" y="5022737"/>
            <a:ext cx="43279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loss: 0.12613238394260406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accuracy: 0.9447081685066223</a:t>
            </a: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63802085-D8A3-8AB3-0ED7-9C683B4484F7}"/>
              </a:ext>
            </a:extLst>
          </p:cNvPr>
          <p:cNvSpPr/>
          <p:nvPr/>
        </p:nvSpPr>
        <p:spPr>
          <a:xfrm rot="5400000">
            <a:off x="5555107" y="3828539"/>
            <a:ext cx="1381773" cy="23909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698F11-801D-2C8C-A6FF-C93BEAAE9343}"/>
              </a:ext>
            </a:extLst>
          </p:cNvPr>
          <p:cNvSpPr txBox="1"/>
          <p:nvPr/>
        </p:nvSpPr>
        <p:spPr>
          <a:xfrm>
            <a:off x="1625011" y="2024247"/>
            <a:ext cx="367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Dense layer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drop out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 전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AEB57-7645-0D4F-0FFC-5197ADC0F95A}"/>
              </a:ext>
            </a:extLst>
          </p:cNvPr>
          <p:cNvSpPr txBox="1"/>
          <p:nvPr/>
        </p:nvSpPr>
        <p:spPr>
          <a:xfrm>
            <a:off x="7153468" y="2024246"/>
            <a:ext cx="367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Dense layer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drop out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 후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849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52BADD-6EE3-B4B6-C07C-7E39C0DD216C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 개선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55A6C-576A-AC97-C442-DE05097E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1E60E-F6D3-1016-7D88-8AC477DA1B8B}"/>
              </a:ext>
            </a:extLst>
          </p:cNvPr>
          <p:cNvSpPr txBox="1"/>
          <p:nvPr/>
        </p:nvSpPr>
        <p:spPr>
          <a:xfrm>
            <a:off x="3741371" y="917152"/>
            <a:ext cx="62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추가적으로 두 모델을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앙상블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돌렸을 때 결과입니다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유의미한 성능개선을 보이지는 않았습니다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26752-1C1C-1CC0-F0B3-132248E32147}"/>
              </a:ext>
            </a:extLst>
          </p:cNvPr>
          <p:cNvSpPr txBox="1"/>
          <p:nvPr/>
        </p:nvSpPr>
        <p:spPr>
          <a:xfrm>
            <a:off x="716393" y="882713"/>
            <a:ext cx="31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두피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2F559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앙상블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6BDA8D-C240-954C-5AE7-0547CB24FE4C}"/>
              </a:ext>
            </a:extLst>
          </p:cNvPr>
          <p:cNvGrpSpPr/>
          <p:nvPr/>
        </p:nvGrpSpPr>
        <p:grpSpPr>
          <a:xfrm>
            <a:off x="805776" y="1920890"/>
            <a:ext cx="10669831" cy="4054398"/>
            <a:chOff x="805776" y="1920890"/>
            <a:chExt cx="10669831" cy="405439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B8DA475-05F2-DBC5-A591-DD2A541E98D2}"/>
                </a:ext>
              </a:extLst>
            </p:cNvPr>
            <p:cNvSpPr/>
            <p:nvPr/>
          </p:nvSpPr>
          <p:spPr>
            <a:xfrm>
              <a:off x="805776" y="1920890"/>
              <a:ext cx="10669831" cy="40543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A95092-3A02-0468-B0C0-83973E53CF65}"/>
                </a:ext>
              </a:extLst>
            </p:cNvPr>
            <p:cNvSpPr txBox="1"/>
            <p:nvPr/>
          </p:nvSpPr>
          <p:spPr>
            <a:xfrm>
              <a:off x="7147641" y="5026449"/>
              <a:ext cx="432796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loss : 0.13672448694705963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accuracy : 0.9430326819419861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BAF805-2EA6-B755-DC03-971B4A7F05A9}"/>
                </a:ext>
              </a:extLst>
            </p:cNvPr>
            <p:cNvSpPr txBox="1"/>
            <p:nvPr/>
          </p:nvSpPr>
          <p:spPr>
            <a:xfrm>
              <a:off x="7134452" y="2740612"/>
              <a:ext cx="40802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0" i="0" u="none" strike="noStrike" dirty="0">
                  <a:solidFill>
                    <a:srgbClr val="000000"/>
                  </a:solidFill>
                  <a:effectLst/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Basic CNN</a:t>
              </a:r>
              <a:r>
                <a:rPr lang="en-US" altLang="ko-KR" sz="16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 핸들링</a:t>
              </a:r>
              <a:endPara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67EF90-F6DC-7F42-1107-9857AA8CACD5}"/>
                </a:ext>
              </a:extLst>
            </p:cNvPr>
            <p:cNvSpPr txBox="1"/>
            <p:nvPr/>
          </p:nvSpPr>
          <p:spPr>
            <a:xfrm>
              <a:off x="7147641" y="4211114"/>
              <a:ext cx="40802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0" i="0" u="none" strike="noStrike" dirty="0">
                  <a:solidFill>
                    <a:srgbClr val="000000"/>
                  </a:solidFill>
                  <a:effectLst/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ResNet50</a:t>
              </a:r>
              <a:r>
                <a:rPr lang="en-US" altLang="ko-KR" sz="16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6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하위층</a:t>
              </a:r>
              <a:r>
                <a:rPr lang="ko-KR" altLang="en-US" sz="16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일부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600" b="0" i="0" u="none" strike="noStrike" dirty="0" err="1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재학습</a:t>
              </a:r>
              <a:r>
                <a:rPr lang="en-US" altLang="ko-KR" sz="1600" b="0" i="0" u="none" strike="noStrike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(25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층</a:t>
              </a:r>
              <a:r>
                <a:rPr lang="en-US" altLang="ko-KR" sz="1600" b="0" i="0" u="none" strike="noStrike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)</a:t>
              </a:r>
              <a:endPara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7036B3-8FAE-E788-7F39-C89321F407D8}"/>
                </a:ext>
              </a:extLst>
            </p:cNvPr>
            <p:cNvSpPr txBox="1"/>
            <p:nvPr/>
          </p:nvSpPr>
          <p:spPr>
            <a:xfrm>
              <a:off x="1605680" y="5026696"/>
              <a:ext cx="432796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loss : 0.12058556079864502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accuracy : 0.9514102339744568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B4B1DB5-16F1-5182-E766-509C592F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2640" y="3485656"/>
              <a:ext cx="324412" cy="3189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453AE9-771F-E56E-50E6-A4A25A110551}"/>
                </a:ext>
              </a:extLst>
            </p:cNvPr>
            <p:cNvSpPr txBox="1"/>
            <p:nvPr/>
          </p:nvSpPr>
          <p:spPr>
            <a:xfrm>
              <a:off x="920953" y="2015090"/>
              <a:ext cx="49164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0" i="0" u="none" strike="noStrike" dirty="0">
                  <a:solidFill>
                    <a:srgbClr val="000000"/>
                  </a:solidFill>
                  <a:effectLst/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ResNet50</a:t>
              </a:r>
              <a:r>
                <a:rPr lang="en-US" altLang="ko-KR" sz="16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6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하위층</a:t>
              </a:r>
              <a:r>
                <a:rPr lang="ko-KR" altLang="en-US" sz="16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일부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600" b="0" i="0" u="none" strike="noStrike" dirty="0" err="1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재학습</a:t>
              </a:r>
              <a:r>
                <a:rPr lang="en-US" altLang="ko-KR" sz="1600" b="0" i="0" u="none" strike="noStrike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(25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층</a:t>
              </a:r>
              <a:r>
                <a:rPr lang="en-US" altLang="ko-KR" sz="1600" b="0" i="0" u="none" strike="noStrike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) + fine tune</a:t>
              </a:r>
              <a:endPara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1744A6B-3796-9A92-52DA-41A73696E98B}"/>
                </a:ext>
              </a:extLst>
            </p:cNvPr>
            <p:cNvSpPr/>
            <p:nvPr/>
          </p:nvSpPr>
          <p:spPr>
            <a:xfrm rot="13478736">
              <a:off x="5370398" y="3314526"/>
              <a:ext cx="1267126" cy="1267126"/>
            </a:xfrm>
            <a:custGeom>
              <a:avLst/>
              <a:gdLst>
                <a:gd name="connsiteX0" fmla="*/ 0 w 2346036"/>
                <a:gd name="connsiteY0" fmla="*/ 0 h 2346036"/>
                <a:gd name="connsiteX1" fmla="*/ 397160 w 2346036"/>
                <a:gd name="connsiteY1" fmla="*/ 397160 h 2346036"/>
                <a:gd name="connsiteX2" fmla="*/ 397160 w 2346036"/>
                <a:gd name="connsiteY2" fmla="*/ 1893456 h 2346036"/>
                <a:gd name="connsiteX3" fmla="*/ 1893456 w 2346036"/>
                <a:gd name="connsiteY3" fmla="*/ 1893456 h 2346036"/>
                <a:gd name="connsiteX4" fmla="*/ 2346036 w 2346036"/>
                <a:gd name="connsiteY4" fmla="*/ 2346036 h 2346036"/>
                <a:gd name="connsiteX5" fmla="*/ 0 w 2346036"/>
                <a:gd name="connsiteY5" fmla="*/ 2346036 h 2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6036" h="2346036">
                  <a:moveTo>
                    <a:pt x="0" y="0"/>
                  </a:moveTo>
                  <a:lnTo>
                    <a:pt x="397160" y="397160"/>
                  </a:lnTo>
                  <a:lnTo>
                    <a:pt x="397160" y="1893456"/>
                  </a:lnTo>
                  <a:lnTo>
                    <a:pt x="1893456" y="1893456"/>
                  </a:lnTo>
                  <a:lnTo>
                    <a:pt x="2346036" y="2346036"/>
                  </a:lnTo>
                  <a:lnTo>
                    <a:pt x="0" y="23460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93F8D6D8-EA44-22A0-BED2-67C9FF52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286" y="2292204"/>
              <a:ext cx="4737953" cy="285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680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086733-4F06-F487-579E-77EF9BAF6C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2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216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151868-236A-AD61-944B-971F98F8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>
                <a:solidFill>
                  <a:schemeClr val="bg1"/>
                </a:solidFill>
              </a:rPr>
              <a:t>49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5760A-8859-830D-4FDD-049B4BFA494B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243374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E6E9E86-2419-A2A5-7C3A-41D58758D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3" t="19404" r="28153" b="19404"/>
          <a:stretch/>
        </p:blipFill>
        <p:spPr bwMode="auto">
          <a:xfrm>
            <a:off x="8273151" y="3168933"/>
            <a:ext cx="914404" cy="12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2A5301-0066-484F-6167-DADDE0454FF6}"/>
              </a:ext>
            </a:extLst>
          </p:cNvPr>
          <p:cNvSpPr txBox="1"/>
          <p:nvPr/>
        </p:nvSpPr>
        <p:spPr>
          <a:xfrm flipH="1">
            <a:off x="6306845" y="2760782"/>
            <a:ext cx="5761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30%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손상이니까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쓰고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하루에 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번씩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마사지 해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DD3D3-1837-FC68-B414-63183B13E120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선정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61D17-1021-E172-01A4-220BED9137D6}"/>
              </a:ext>
            </a:extLst>
          </p:cNvPr>
          <p:cNvSpPr txBox="1"/>
          <p:nvPr/>
        </p:nvSpPr>
        <p:spPr>
          <a:xfrm>
            <a:off x="716393" y="882713"/>
            <a:ext cx="3946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모발 상태에 따른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제품과 케어 추천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26722-2E8E-1DFA-2806-DEEAA3630D79}"/>
              </a:ext>
            </a:extLst>
          </p:cNvPr>
          <p:cNvSpPr txBox="1"/>
          <p:nvPr/>
        </p:nvSpPr>
        <p:spPr>
          <a:xfrm>
            <a:off x="4171212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자신의 모발 상태에 따른 적절한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피드백을 줄 수 있는 서비스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있었으면 좋겠다고 생각하였습니다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BE688-D5A1-E6A7-4173-4295FFB38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20" y="2199992"/>
            <a:ext cx="6987012" cy="4658008"/>
          </a:xfrm>
          <a:prstGeom prst="roundRect">
            <a:avLst>
              <a:gd name="adj" fmla="val 50000"/>
            </a:avLst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1AC7952-6B38-282B-E65F-A1C31176DAC7}"/>
              </a:ext>
            </a:extLst>
          </p:cNvPr>
          <p:cNvSpPr/>
          <p:nvPr/>
        </p:nvSpPr>
        <p:spPr>
          <a:xfrm flipH="1">
            <a:off x="6907791" y="2379305"/>
            <a:ext cx="4753066" cy="3228924"/>
          </a:xfrm>
          <a:custGeom>
            <a:avLst/>
            <a:gdLst>
              <a:gd name="connsiteX0" fmla="*/ 1641005 w 3200246"/>
              <a:gd name="connsiteY0" fmla="*/ 0 h 2127050"/>
              <a:gd name="connsiteX1" fmla="*/ 3200246 w 3200246"/>
              <a:gd name="connsiteY1" fmla="*/ 1063525 h 2127050"/>
              <a:gd name="connsiteX2" fmla="*/ 1641005 w 3200246"/>
              <a:gd name="connsiteY2" fmla="*/ 2127050 h 2127050"/>
              <a:gd name="connsiteX3" fmla="*/ 348058 w 3200246"/>
              <a:gd name="connsiteY3" fmla="*/ 1658152 h 2127050"/>
              <a:gd name="connsiteX4" fmla="*/ 312720 w 3200246"/>
              <a:gd name="connsiteY4" fmla="*/ 1618477 h 2127050"/>
              <a:gd name="connsiteX5" fmla="*/ 0 w 3200246"/>
              <a:gd name="connsiteY5" fmla="*/ 1686136 h 2127050"/>
              <a:gd name="connsiteX6" fmla="*/ 106741 w 3200246"/>
              <a:gd name="connsiteY6" fmla="*/ 1247910 h 2127050"/>
              <a:gd name="connsiteX7" fmla="*/ 89815 w 3200246"/>
              <a:gd name="connsiteY7" fmla="*/ 1172264 h 2127050"/>
              <a:gd name="connsiteX8" fmla="*/ 81764 w 3200246"/>
              <a:gd name="connsiteY8" fmla="*/ 1063525 h 2127050"/>
              <a:gd name="connsiteX9" fmla="*/ 1641005 w 3200246"/>
              <a:gd name="connsiteY9" fmla="*/ 0 h 21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0246" h="2127050">
                <a:moveTo>
                  <a:pt x="1641005" y="0"/>
                </a:moveTo>
                <a:cubicBezTo>
                  <a:pt x="2502150" y="0"/>
                  <a:pt x="3200246" y="476156"/>
                  <a:pt x="3200246" y="1063525"/>
                </a:cubicBezTo>
                <a:cubicBezTo>
                  <a:pt x="3200246" y="1650894"/>
                  <a:pt x="2502150" y="2127050"/>
                  <a:pt x="1641005" y="2127050"/>
                </a:cubicBezTo>
                <a:cubicBezTo>
                  <a:pt x="1102790" y="2127050"/>
                  <a:pt x="628265" y="1941052"/>
                  <a:pt x="348058" y="1658152"/>
                </a:cubicBezTo>
                <a:lnTo>
                  <a:pt x="312720" y="1618477"/>
                </a:lnTo>
                <a:lnTo>
                  <a:pt x="0" y="1686136"/>
                </a:lnTo>
                <a:lnTo>
                  <a:pt x="106741" y="1247910"/>
                </a:lnTo>
                <a:lnTo>
                  <a:pt x="89815" y="1172264"/>
                </a:lnTo>
                <a:cubicBezTo>
                  <a:pt x="84491" y="1136512"/>
                  <a:pt x="81764" y="1100236"/>
                  <a:pt x="81764" y="1063525"/>
                </a:cubicBezTo>
                <a:cubicBezTo>
                  <a:pt x="81764" y="476156"/>
                  <a:pt x="779860" y="0"/>
                  <a:pt x="1641005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1FB01A-D9F2-1E70-1488-4E0B3DE8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00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모델별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해석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1941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인간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!= </a:t>
            </a:r>
            <a:r>
              <a:rPr lang="ko-KR" altLang="en-US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컴퓨터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2731721" y="917152"/>
            <a:ext cx="587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손상모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모델의 경우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색은 손상도 판단의 기준이 되지 않을 것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이라 생각한 것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2B28A1-19EE-42EB-17E1-379F550C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20" name="그림 19" descr="텍스트, 사람, 남자, 실내이(가) 표시된 사진&#10;&#10;자동 생성된 설명">
            <a:extLst>
              <a:ext uri="{FF2B5EF4-FFF2-40B4-BE49-F238E27FC236}">
                <a16:creationId xmlns:a16="http://schemas.microsoft.com/office/drawing/2014/main" id="{ADC699CB-3892-3EB8-C4F7-515150FE7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77" y="3020123"/>
            <a:ext cx="4725027" cy="20971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C8E322-7037-C67E-E90D-3C05A325F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99" y="2062467"/>
            <a:ext cx="4826971" cy="377124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70C168-3709-F84D-9A45-A2B9B78C7DCB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541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모델별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해석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1941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인간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!= </a:t>
            </a:r>
            <a:r>
              <a:rPr lang="ko-KR" altLang="en-US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컴퓨터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2731721" y="917152"/>
            <a:ext cx="587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손상모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모델의 경우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색은 손상도 판단의 기준이 되지 않을 것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이라 생각한 것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2B28A1-19EE-42EB-17E1-379F550C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20" name="그림 19" descr="텍스트, 사람, 남자, 실내이(가) 표시된 사진&#10;&#10;자동 생성된 설명">
            <a:extLst>
              <a:ext uri="{FF2B5EF4-FFF2-40B4-BE49-F238E27FC236}">
                <a16:creationId xmlns:a16="http://schemas.microsoft.com/office/drawing/2014/main" id="{ADC699CB-3892-3EB8-C4F7-515150FE7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77" y="3020123"/>
            <a:ext cx="4725027" cy="209713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70C168-3709-F84D-9A45-A2B9B78C7DCB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D1266B-0E81-A249-B31C-5C121D5037B9}"/>
              </a:ext>
            </a:extLst>
          </p:cNvPr>
          <p:cNvSpPr/>
          <p:nvPr/>
        </p:nvSpPr>
        <p:spPr>
          <a:xfrm>
            <a:off x="4158388" y="2906162"/>
            <a:ext cx="2004010" cy="2211092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45EBD4-3D1F-6585-BB05-B735DB46E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7964">
            <a:off x="3840086" y="2576103"/>
            <a:ext cx="2640614" cy="25963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D55BA9-CADE-47E7-9D4A-18BD7A6F3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670" y="1995819"/>
            <a:ext cx="4341890" cy="37751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A206CA-252D-5A86-1A78-877ECC99CAB7}"/>
              </a:ext>
            </a:extLst>
          </p:cNvPr>
          <p:cNvGrpSpPr/>
          <p:nvPr/>
        </p:nvGrpSpPr>
        <p:grpSpPr>
          <a:xfrm>
            <a:off x="2748083" y="6075303"/>
            <a:ext cx="6785216" cy="523220"/>
            <a:chOff x="-490692" y="4590293"/>
            <a:chExt cx="6785216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EAEF6E-3456-3D21-6F40-7C25124EE381}"/>
                </a:ext>
              </a:extLst>
            </p:cNvPr>
            <p:cNvSpPr txBox="1"/>
            <p:nvPr/>
          </p:nvSpPr>
          <p:spPr>
            <a:xfrm>
              <a:off x="-490692" y="4590293"/>
              <a:ext cx="67852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인간이 당연하게 여기는 판단 기준이 컴퓨터에게는 그렇지 않을 수 있기 때문에 </a:t>
              </a:r>
              <a:endPara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실제 모델을 돌려보기 전까지 확언하지 않는 자세가 필요하다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  <a:endPara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F30FA60B-3915-4A75-F426-F29A09C1220B}"/>
                </a:ext>
              </a:extLst>
            </p:cNvPr>
            <p:cNvSpPr/>
            <p:nvPr/>
          </p:nvSpPr>
          <p:spPr>
            <a:xfrm rot="5400000">
              <a:off x="-332838" y="4668744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66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모델별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해석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1941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인간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!= </a:t>
            </a:r>
            <a:r>
              <a:rPr lang="ko-KR" altLang="en-US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컴퓨터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2B28A1-19EE-42EB-17E1-379F550C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CEA897-C13D-75B9-926C-B3BF1FC0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34" y="2779876"/>
            <a:ext cx="5038134" cy="23364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CE7F015-0DD3-3D4F-B4E8-EAD975A98584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705765-12E5-AB1D-9DCB-5C554746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514" y="2054443"/>
            <a:ext cx="4429486" cy="37452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9C3379-E267-79E3-F8D0-F66128843B86}"/>
              </a:ext>
            </a:extLst>
          </p:cNvPr>
          <p:cNvSpPr txBox="1"/>
          <p:nvPr/>
        </p:nvSpPr>
        <p:spPr>
          <a:xfrm>
            <a:off x="273172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염색 유무 모델의 경우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자연모와 염색모에 대해</a:t>
            </a:r>
            <a:endParaRPr lang="en-US" altLang="ko-KR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데이터적인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측면으로 접근할 필요가 있다고 판단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것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929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모델별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해석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1941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인간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!= </a:t>
            </a:r>
            <a:r>
              <a:rPr lang="ko-KR" altLang="en-US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컴퓨터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2B28A1-19EE-42EB-17E1-379F550C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E7F015-0DD3-3D4F-B4E8-EAD975A98584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567797-F48F-7410-5E79-168AA5FD5583}"/>
              </a:ext>
            </a:extLst>
          </p:cNvPr>
          <p:cNvGrpSpPr/>
          <p:nvPr/>
        </p:nvGrpSpPr>
        <p:grpSpPr>
          <a:xfrm>
            <a:off x="2748083" y="6075303"/>
            <a:ext cx="6785216" cy="523220"/>
            <a:chOff x="-490692" y="4590293"/>
            <a:chExt cx="6785216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2D3214-C521-CB4B-C117-1AE9247217CC}"/>
                </a:ext>
              </a:extLst>
            </p:cNvPr>
            <p:cNvSpPr txBox="1"/>
            <p:nvPr/>
          </p:nvSpPr>
          <p:spPr>
            <a:xfrm>
              <a:off x="-490692" y="4590293"/>
              <a:ext cx="67852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손상모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모델에서의 실패를 반면교사 삼아 컴퓨터의 관점에서 접근한 결과</a:t>
              </a:r>
              <a:endPara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성능개선에서 유의미한 결과가 도출되었다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  <a:endPara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515E4E3-A41E-FC3F-EE56-6EC425830C73}"/>
                </a:ext>
              </a:extLst>
            </p:cNvPr>
            <p:cNvSpPr/>
            <p:nvPr/>
          </p:nvSpPr>
          <p:spPr>
            <a:xfrm rot="5400000">
              <a:off x="-132813" y="4668744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2C25DC3-2DF3-4197-DB1D-B2494EC0A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6" y="2998108"/>
            <a:ext cx="5505794" cy="1980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04EC5F-6A6F-6267-6EDD-3235292CD141}"/>
              </a:ext>
            </a:extLst>
          </p:cNvPr>
          <p:cNvSpPr txBox="1"/>
          <p:nvPr/>
        </p:nvSpPr>
        <p:spPr>
          <a:xfrm>
            <a:off x="273172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염색 유무 모델의 경우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자연모와 염색모에 대해</a:t>
            </a:r>
            <a:endParaRPr lang="en-US" altLang="ko-KR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데이터적인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측면으로 접근할 필요가 있다고 판단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것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7F7133-FBC9-3964-55EC-388A7799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53" y="2083164"/>
            <a:ext cx="4388704" cy="37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모델별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해석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2B28A1-19EE-42EB-17E1-379F550C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E7F015-0DD3-3D4F-B4E8-EAD975A98584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567797-F48F-7410-5E79-168AA5FD5583}"/>
              </a:ext>
            </a:extLst>
          </p:cNvPr>
          <p:cNvGrpSpPr/>
          <p:nvPr/>
        </p:nvGrpSpPr>
        <p:grpSpPr>
          <a:xfrm>
            <a:off x="2748083" y="6075303"/>
            <a:ext cx="6785216" cy="523220"/>
            <a:chOff x="-490692" y="4590293"/>
            <a:chExt cx="6785216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2D3214-C521-CB4B-C117-1AE9247217CC}"/>
                </a:ext>
              </a:extLst>
            </p:cNvPr>
            <p:cNvSpPr txBox="1"/>
            <p:nvPr/>
          </p:nvSpPr>
          <p:spPr>
            <a:xfrm>
              <a:off x="-490692" y="4590293"/>
              <a:ext cx="67852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Flatten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이후에 층을 추가하면서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weight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수가 늘어났지만</a:t>
              </a:r>
              <a:endPara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총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weight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수 대비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증가율이 높지 않아 드라마틱한 변화 </a:t>
              </a:r>
              <a:r>
                <a:rPr lang="ko-KR" altLang="en-US" sz="14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無</a:t>
              </a: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515E4E3-A41E-FC3F-EE56-6EC425830C73}"/>
                </a:ext>
              </a:extLst>
            </p:cNvPr>
            <p:cNvSpPr/>
            <p:nvPr/>
          </p:nvSpPr>
          <p:spPr>
            <a:xfrm rot="5400000">
              <a:off x="400487" y="4668744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8DAD4AB-C127-003E-2504-B65FBCE95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23" y="2199416"/>
            <a:ext cx="10171736" cy="34973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01F31C3-61C6-3BED-DBA9-6DBA2B04FC19}"/>
              </a:ext>
            </a:extLst>
          </p:cNvPr>
          <p:cNvSpPr/>
          <p:nvPr/>
        </p:nvSpPr>
        <p:spPr>
          <a:xfrm>
            <a:off x="4608214" y="3331675"/>
            <a:ext cx="1068309" cy="14395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ABEBA9-7C38-C98A-E9AB-785B8103B149}"/>
              </a:ext>
            </a:extLst>
          </p:cNvPr>
          <p:cNvSpPr/>
          <p:nvPr/>
        </p:nvSpPr>
        <p:spPr>
          <a:xfrm>
            <a:off x="7342361" y="3429000"/>
            <a:ext cx="2806574" cy="2156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048D18-F3B8-4986-C523-0096B41450B5}"/>
              </a:ext>
            </a:extLst>
          </p:cNvPr>
          <p:cNvSpPr/>
          <p:nvPr/>
        </p:nvSpPr>
        <p:spPr>
          <a:xfrm>
            <a:off x="8086394" y="2110249"/>
            <a:ext cx="2506160" cy="1318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F8D0D6-C53A-138F-8655-FCDE2C94D921}"/>
              </a:ext>
            </a:extLst>
          </p:cNvPr>
          <p:cNvSpPr/>
          <p:nvPr/>
        </p:nvSpPr>
        <p:spPr>
          <a:xfrm>
            <a:off x="5676523" y="5128114"/>
            <a:ext cx="1696159" cy="648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A526C-B685-263D-BBF3-1CF83063B067}"/>
              </a:ext>
            </a:extLst>
          </p:cNvPr>
          <p:cNvSpPr txBox="1"/>
          <p:nvPr/>
        </p:nvSpPr>
        <p:spPr>
          <a:xfrm>
            <a:off x="716393" y="882713"/>
            <a:ext cx="2660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복잡도와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Weight </a:t>
            </a:r>
            <a:r>
              <a:rPr lang="ko-KR" altLang="en-US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A5BBA-8902-F6DD-D2DD-B029FCA86CEA}"/>
              </a:ext>
            </a:extLst>
          </p:cNvPr>
          <p:cNvSpPr txBox="1"/>
          <p:nvPr/>
        </p:nvSpPr>
        <p:spPr>
          <a:xfrm>
            <a:off x="3800019" y="917152"/>
            <a:ext cx="5874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두피 상태 모델의 경우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폼 변경 결과의 지향하는 바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Basic CNN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ResNet50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둘 다 같았지만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변경 방식이 달라 그 결과도 달랐다는 것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D60DF2-DAB4-E800-B3D6-3FC8BA8AD585}"/>
              </a:ext>
            </a:extLst>
          </p:cNvPr>
          <p:cNvSpPr txBox="1"/>
          <p:nvPr/>
        </p:nvSpPr>
        <p:spPr>
          <a:xfrm>
            <a:off x="965441" y="2208078"/>
            <a:ext cx="26941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ResNet50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F21EBAF-49A1-5E75-52FE-69382ED0E96E}"/>
              </a:ext>
            </a:extLst>
          </p:cNvPr>
          <p:cNvGrpSpPr/>
          <p:nvPr/>
        </p:nvGrpSpPr>
        <p:grpSpPr>
          <a:xfrm>
            <a:off x="990165" y="2745613"/>
            <a:ext cx="6097508" cy="369332"/>
            <a:chOff x="1054823" y="5413051"/>
            <a:chExt cx="6097508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52A684-DBCF-A7EA-94B2-15568B1B83B9}"/>
                </a:ext>
              </a:extLst>
            </p:cNvPr>
            <p:cNvSpPr txBox="1"/>
            <p:nvPr/>
          </p:nvSpPr>
          <p:spPr>
            <a:xfrm>
              <a:off x="1054823" y="5413051"/>
              <a:ext cx="60975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총 </a:t>
              </a:r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Weight </a:t>
              </a:r>
              <a:r>
                <a: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수 </a:t>
              </a:r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: </a:t>
              </a:r>
              <a:r>
                <a: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49,278,337     49,319,297</a:t>
              </a: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A7523CE0-E4C9-7B34-E91A-822F762FE047}"/>
                </a:ext>
              </a:extLst>
            </p:cNvPr>
            <p:cNvSpPr/>
            <p:nvPr/>
          </p:nvSpPr>
          <p:spPr>
            <a:xfrm rot="5400000">
              <a:off x="4253394" y="5525055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774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모델별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해석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2660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복잡도와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Weight </a:t>
            </a:r>
            <a:r>
              <a:rPr lang="ko-KR" altLang="en-US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2B28A1-19EE-42EB-17E1-379F550C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E7F015-0DD3-3D4F-B4E8-EAD975A98584}"/>
              </a:ext>
            </a:extLst>
          </p:cNvPr>
          <p:cNvSpPr/>
          <p:nvPr/>
        </p:nvSpPr>
        <p:spPr>
          <a:xfrm>
            <a:off x="805776" y="1920890"/>
            <a:ext cx="10669831" cy="40543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56C56F-A968-F1A1-7A1D-B1C0A725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90" y="3156602"/>
            <a:ext cx="7581920" cy="27842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5DE09-597E-2696-5E3C-12659E5ED9AB}"/>
              </a:ext>
            </a:extLst>
          </p:cNvPr>
          <p:cNvSpPr/>
          <p:nvPr/>
        </p:nvSpPr>
        <p:spPr>
          <a:xfrm>
            <a:off x="6527547" y="4372821"/>
            <a:ext cx="940649" cy="12674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F82611-B292-D108-99A9-04F46F2F7E0E}"/>
              </a:ext>
            </a:extLst>
          </p:cNvPr>
          <p:cNvSpPr/>
          <p:nvPr/>
        </p:nvSpPr>
        <p:spPr>
          <a:xfrm>
            <a:off x="3763804" y="4564856"/>
            <a:ext cx="2497200" cy="137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3A41A-5B14-9A82-0764-8DD50D734C05}"/>
              </a:ext>
            </a:extLst>
          </p:cNvPr>
          <p:cNvSpPr txBox="1"/>
          <p:nvPr/>
        </p:nvSpPr>
        <p:spPr>
          <a:xfrm>
            <a:off x="965441" y="2208078"/>
            <a:ext cx="26941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Basic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CNN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EBBFF5-B61F-F24C-5575-B5E20E808B0D}"/>
              </a:ext>
            </a:extLst>
          </p:cNvPr>
          <p:cNvGrpSpPr/>
          <p:nvPr/>
        </p:nvGrpSpPr>
        <p:grpSpPr>
          <a:xfrm>
            <a:off x="990165" y="2745613"/>
            <a:ext cx="6097508" cy="369332"/>
            <a:chOff x="1054823" y="5413051"/>
            <a:chExt cx="6097508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7E6B79-2231-E461-02C4-952BCD905879}"/>
                </a:ext>
              </a:extLst>
            </p:cNvPr>
            <p:cNvSpPr txBox="1"/>
            <p:nvPr/>
          </p:nvSpPr>
          <p:spPr>
            <a:xfrm>
              <a:off x="1054823" y="5413051"/>
              <a:ext cx="60975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총 </a:t>
              </a:r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Weight </a:t>
              </a:r>
              <a:r>
                <a: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수 </a:t>
              </a:r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: 22,522,049</a:t>
              </a:r>
              <a:r>
                <a: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    </a:t>
              </a:r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20,500,993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786A8617-5669-7A7C-78B6-199C13328F2A}"/>
                </a:ext>
              </a:extLst>
            </p:cNvPr>
            <p:cNvSpPr/>
            <p:nvPr/>
          </p:nvSpPr>
          <p:spPr>
            <a:xfrm rot="5400000">
              <a:off x="4253394" y="5525055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DADC1AB-FEEC-EDD2-523B-D66C2A6DEBA9}"/>
              </a:ext>
            </a:extLst>
          </p:cNvPr>
          <p:cNvGrpSpPr/>
          <p:nvPr/>
        </p:nvGrpSpPr>
        <p:grpSpPr>
          <a:xfrm>
            <a:off x="2748083" y="6075303"/>
            <a:ext cx="6785216" cy="523220"/>
            <a:chOff x="-490692" y="4590293"/>
            <a:chExt cx="6785216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8F06D2-8F28-7C79-0257-0D7F11A3A23C}"/>
                </a:ext>
              </a:extLst>
            </p:cNvPr>
            <p:cNvSpPr txBox="1"/>
            <p:nvPr/>
          </p:nvSpPr>
          <p:spPr>
            <a:xfrm>
              <a:off x="-490692" y="4590293"/>
              <a:ext cx="67852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Flatten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이전에 층을 추가하면서 비선형성을 늘렸지만</a:t>
              </a:r>
              <a:endPara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Pooling layer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추가로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weight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수 감소를 통한 성능개선 </a:t>
              </a:r>
              <a:r>
                <a:rPr lang="ko-KR" altLang="en-US" sz="1400" dirty="0">
                  <a:solidFill>
                    <a:srgbClr val="0070C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有</a:t>
              </a: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6659BC31-7593-3EF2-807D-C87710A6A67C}"/>
                </a:ext>
              </a:extLst>
            </p:cNvPr>
            <p:cNvSpPr/>
            <p:nvPr/>
          </p:nvSpPr>
          <p:spPr>
            <a:xfrm rot="5400000">
              <a:off x="581553" y="4668744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1C7BDF9-2AFF-93B8-CB1D-409EDA55F3CF}"/>
              </a:ext>
            </a:extLst>
          </p:cNvPr>
          <p:cNvSpPr txBox="1"/>
          <p:nvPr/>
        </p:nvSpPr>
        <p:spPr>
          <a:xfrm>
            <a:off x="3800019" y="917152"/>
            <a:ext cx="5874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두피 상태 모델의 경우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폼 변경 결과의 지향하는 바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Basic CNN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ResNet50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둘 다 같았지만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변경 방식이 달라 그 결과도 달랐다는 것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11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개선사항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1941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리소스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부족</a:t>
            </a:r>
            <a:r>
              <a:rPr lang="en-US" altLang="ko-KR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  <a:endParaRPr lang="ko-KR" altLang="en-US" sz="3200" dirty="0">
              <a:solidFill>
                <a:srgbClr val="0221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2731721" y="917152"/>
            <a:ext cx="6828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GPU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RAM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사용량이 한정적이었고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시도를 하기에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컴퓨터 처리 속도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따라가지 못했습니다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2B28A1-19EE-42EB-17E1-379F550C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1026" name="Picture 2" descr="Google colab-3] GPU 백엔드에 연결할 수 없음(사용량 초과)">
            <a:extLst>
              <a:ext uri="{FF2B5EF4-FFF2-40B4-BE49-F238E27FC236}">
                <a16:creationId xmlns:a16="http://schemas.microsoft.com/office/drawing/2014/main" id="{FEEA8AB3-BEE0-D9EE-06FE-C4E1B39C1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" b="3529"/>
          <a:stretch/>
        </p:blipFill>
        <p:spPr bwMode="auto">
          <a:xfrm>
            <a:off x="843318" y="2678965"/>
            <a:ext cx="4927749" cy="203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A5802C-67E9-4E58-B6A2-9A9774E9A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981" b="6938"/>
          <a:stretch/>
        </p:blipFill>
        <p:spPr bwMode="auto">
          <a:xfrm>
            <a:off x="6069955" y="2678463"/>
            <a:ext cx="5278727" cy="422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A4ABD4-ADA2-58CA-D16D-0DCD624987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1" r="15462"/>
          <a:stretch/>
        </p:blipFill>
        <p:spPr>
          <a:xfrm>
            <a:off x="6069955" y="3866491"/>
            <a:ext cx="5278727" cy="5147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2E02CBE-3DA0-AF9C-8301-8BFF0B26CB2A}"/>
              </a:ext>
            </a:extLst>
          </p:cNvPr>
          <p:cNvGrpSpPr/>
          <p:nvPr/>
        </p:nvGrpSpPr>
        <p:grpSpPr>
          <a:xfrm>
            <a:off x="821736" y="4889051"/>
            <a:ext cx="4970912" cy="307777"/>
            <a:chOff x="416460" y="4590293"/>
            <a:chExt cx="4970912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83C1A0-7E0E-083C-37A8-E929F05260B9}"/>
                </a:ext>
              </a:extLst>
            </p:cNvPr>
            <p:cNvSpPr txBox="1"/>
            <p:nvPr/>
          </p:nvSpPr>
          <p:spPr>
            <a:xfrm>
              <a:off x="416460" y="4590293"/>
              <a:ext cx="497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GPU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연결 불가로 인해 강제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CPU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사용</a:t>
              </a: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88AFC027-9241-2683-D47A-F95DE45B6C03}"/>
                </a:ext>
              </a:extLst>
            </p:cNvPr>
            <p:cNvSpPr/>
            <p:nvPr/>
          </p:nvSpPr>
          <p:spPr>
            <a:xfrm rot="5400000">
              <a:off x="1097598" y="4668744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FB418F-D5EF-698C-E715-A38291A5C429}"/>
              </a:ext>
            </a:extLst>
          </p:cNvPr>
          <p:cNvGrpSpPr/>
          <p:nvPr/>
        </p:nvGrpSpPr>
        <p:grpSpPr>
          <a:xfrm>
            <a:off x="6121172" y="3266446"/>
            <a:ext cx="4970912" cy="307777"/>
            <a:chOff x="416460" y="4590293"/>
            <a:chExt cx="4970912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F1D45-7AA8-A9BE-762B-C4B2EE13D00F}"/>
                </a:ext>
              </a:extLst>
            </p:cNvPr>
            <p:cNvSpPr txBox="1"/>
            <p:nvPr/>
          </p:nvSpPr>
          <p:spPr>
            <a:xfrm>
              <a:off x="416460" y="4590293"/>
              <a:ext cx="497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 용량이 클 경우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RAM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소진 후 세션 다운</a:t>
              </a: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9C375FAD-C3DB-CA88-F1F4-7F60202A4A57}"/>
                </a:ext>
              </a:extLst>
            </p:cNvPr>
            <p:cNvSpPr/>
            <p:nvPr/>
          </p:nvSpPr>
          <p:spPr>
            <a:xfrm rot="5400000">
              <a:off x="862214" y="4668744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8AF186-EBF6-3295-122D-59633411E9B6}"/>
              </a:ext>
            </a:extLst>
          </p:cNvPr>
          <p:cNvGrpSpPr/>
          <p:nvPr/>
        </p:nvGrpSpPr>
        <p:grpSpPr>
          <a:xfrm>
            <a:off x="6121172" y="4570221"/>
            <a:ext cx="4970912" cy="307777"/>
            <a:chOff x="416460" y="4590293"/>
            <a:chExt cx="4970912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E243A1-EA51-2184-17CC-0E0B26859281}"/>
                </a:ext>
              </a:extLst>
            </p:cNvPr>
            <p:cNvSpPr txBox="1"/>
            <p:nvPr/>
          </p:nvSpPr>
          <p:spPr>
            <a:xfrm>
              <a:off x="416460" y="4590293"/>
              <a:ext cx="497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학습 속도가 현저히 떨어지는 상황 발생</a:t>
              </a: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1C877FFE-D27D-6A6D-9CA7-4A2F7C8BE718}"/>
                </a:ext>
              </a:extLst>
            </p:cNvPr>
            <p:cNvSpPr/>
            <p:nvPr/>
          </p:nvSpPr>
          <p:spPr>
            <a:xfrm rot="5400000">
              <a:off x="1170025" y="4668744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4683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개선사항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1941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리소스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부족</a:t>
            </a:r>
            <a:r>
              <a:rPr lang="en-US" altLang="ko-KR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  <a:endParaRPr lang="ko-KR" altLang="en-US" sz="3200" dirty="0">
              <a:solidFill>
                <a:srgbClr val="0221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2731720" y="917152"/>
            <a:ext cx="7152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모발 이미지의 특성상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원본 크기를 줄이는 것이 모델 성능에 영향이 있을 것이라 판단되어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Resize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전후 이미지를 비교 검증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해보고 싶었으나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연산량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등의 문제 때문에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이미지 크기에서 타협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볼 수 밖에 없었습니다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2B28A1-19EE-42EB-17E1-379F550C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57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1CB7E1-3EAA-CD5D-C361-2FB4F1F8A0E6}"/>
              </a:ext>
            </a:extLst>
          </p:cNvPr>
          <p:cNvGrpSpPr/>
          <p:nvPr/>
        </p:nvGrpSpPr>
        <p:grpSpPr>
          <a:xfrm>
            <a:off x="2328430" y="2150580"/>
            <a:ext cx="7535141" cy="4015918"/>
            <a:chOff x="1834976" y="2013420"/>
            <a:chExt cx="7535141" cy="4015918"/>
          </a:xfrm>
        </p:grpSpPr>
        <p:pic>
          <p:nvPicPr>
            <p:cNvPr id="9" name="그림 8" descr="사람, 벽이(가) 표시된 사진&#10;&#10;자동 생성된 설명">
              <a:extLst>
                <a:ext uri="{FF2B5EF4-FFF2-40B4-BE49-F238E27FC236}">
                  <a16:creationId xmlns:a16="http://schemas.microsoft.com/office/drawing/2014/main" id="{2CDDC592-6D4F-531B-7182-CC6EAE2C6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976" y="2013420"/>
              <a:ext cx="3487897" cy="349112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504714-9B6D-296B-786E-CA08F71500E2}"/>
                </a:ext>
              </a:extLst>
            </p:cNvPr>
            <p:cNvSpPr txBox="1"/>
            <p:nvPr/>
          </p:nvSpPr>
          <p:spPr>
            <a:xfrm>
              <a:off x="2592918" y="5660006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(1080, 1080, 3)</a:t>
              </a:r>
              <a:endPara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pic>
          <p:nvPicPr>
            <p:cNvPr id="17" name="그림 16" descr="사람, 벽이(가) 표시된 사진&#10;&#10;자동 생성된 설명">
              <a:extLst>
                <a:ext uri="{FF2B5EF4-FFF2-40B4-BE49-F238E27FC236}">
                  <a16:creationId xmlns:a16="http://schemas.microsoft.com/office/drawing/2014/main" id="{22859EFC-4DF8-6F2B-36E3-FC2EC5F06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818" y="2982542"/>
              <a:ext cx="1551446" cy="155288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4DC9E-01FA-20D0-BD38-A021DEDC54F1}"/>
                </a:ext>
              </a:extLst>
            </p:cNvPr>
            <p:cNvSpPr txBox="1"/>
            <p:nvPr/>
          </p:nvSpPr>
          <p:spPr>
            <a:xfrm>
              <a:off x="7644965" y="4709030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(224, 224, 3)</a:t>
              </a:r>
              <a:endPara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8EF191A-D6FB-BE85-81A7-2367D3C025D6}"/>
                </a:ext>
              </a:extLst>
            </p:cNvPr>
            <p:cNvSpPr/>
            <p:nvPr/>
          </p:nvSpPr>
          <p:spPr>
            <a:xfrm rot="5400000">
              <a:off x="6096887" y="3687385"/>
              <a:ext cx="1077218" cy="143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10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개선사항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1941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부족</a:t>
            </a:r>
            <a:r>
              <a:rPr lang="en-US" altLang="ko-KR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  <a:endParaRPr lang="ko-KR" altLang="en-US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2731721" y="917152"/>
            <a:ext cx="5874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Augmentation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할 필요가 없을 정도로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많은 데이터를 확보하고 싶었으나 그러지 못했습니다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두피 상태 데이터의 경우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불균형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발생하였습니다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CBEA72-C499-F074-3327-68FA6B67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58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8EFCF8-2896-EC83-454F-3864B0BCD8CE}"/>
              </a:ext>
            </a:extLst>
          </p:cNvPr>
          <p:cNvGrpSpPr/>
          <p:nvPr/>
        </p:nvGrpSpPr>
        <p:grpSpPr>
          <a:xfrm>
            <a:off x="950726" y="5054853"/>
            <a:ext cx="4970912" cy="307777"/>
            <a:chOff x="416460" y="4590293"/>
            <a:chExt cx="4970912" cy="307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0EEBBB-BC50-564D-7A44-A83D12BDBB19}"/>
                </a:ext>
              </a:extLst>
            </p:cNvPr>
            <p:cNvSpPr txBox="1"/>
            <p:nvPr/>
          </p:nvSpPr>
          <p:spPr>
            <a:xfrm>
              <a:off x="416460" y="4590293"/>
              <a:ext cx="497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학습시킬 데이터가 부족해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underfit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 발생하였다고 판단</a:t>
              </a: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DFA8559-82D0-190B-CAD1-0996E8180808}"/>
                </a:ext>
              </a:extLst>
            </p:cNvPr>
            <p:cNvSpPr/>
            <p:nvPr/>
          </p:nvSpPr>
          <p:spPr>
            <a:xfrm rot="5400000">
              <a:off x="447649" y="4668744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F979047-1C5D-650B-6D63-30CDBB6A9DBA}"/>
              </a:ext>
            </a:extLst>
          </p:cNvPr>
          <p:cNvGrpSpPr/>
          <p:nvPr/>
        </p:nvGrpSpPr>
        <p:grpSpPr>
          <a:xfrm>
            <a:off x="6573086" y="5054853"/>
            <a:ext cx="4668188" cy="523220"/>
            <a:chOff x="483649" y="4590293"/>
            <a:chExt cx="4668188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4B00D3-6581-F49A-13CF-919C3A28817B}"/>
                </a:ext>
              </a:extLst>
            </p:cNvPr>
            <p:cNvSpPr txBox="1"/>
            <p:nvPr/>
          </p:nvSpPr>
          <p:spPr>
            <a:xfrm>
              <a:off x="590196" y="4590293"/>
              <a:ext cx="4561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실제로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train rate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를 높인 뒤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underfit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 해소되었지만</a:t>
              </a:r>
              <a:endPara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데이터의 불균형은 감수한 상태로 성능개선 진행</a:t>
              </a: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4C35036-50EE-755A-7F34-9FC0453A7625}"/>
                </a:ext>
              </a:extLst>
            </p:cNvPr>
            <p:cNvSpPr/>
            <p:nvPr/>
          </p:nvSpPr>
          <p:spPr>
            <a:xfrm rot="5400000">
              <a:off x="447649" y="4668744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CDCB5C0-ADCD-EFEC-6F06-6C6FBB11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920" y="2333636"/>
            <a:ext cx="4561641" cy="23122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178010-6613-B0FF-4DEA-CAD2C680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77" y="2333636"/>
            <a:ext cx="4561640" cy="2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46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개선사항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1941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시간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부족</a:t>
            </a:r>
            <a:r>
              <a:rPr lang="en-US" altLang="ko-KR" sz="3200" dirty="0">
                <a:solidFill>
                  <a:srgbClr val="0221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  <a:endParaRPr lang="ko-KR" altLang="en-US" sz="3200" dirty="0">
              <a:solidFill>
                <a:srgbClr val="0221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2731721" y="917152"/>
            <a:ext cx="693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앙상블을 통해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성능을 개선할 충분한 시간이 없었습니다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조금 더 다양한 모델을 돌려볼 시간이 있었다면 다양한 앙상블의 경우의 수를 통해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성능을 극한까지 끌어올릴 수 있었을 것이라 판단됩니다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2B28A1-19EE-42EB-17E1-379F550C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59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8523AE-CD6F-1831-DBEE-3F87F3930FE2}"/>
              </a:ext>
            </a:extLst>
          </p:cNvPr>
          <p:cNvGrpSpPr/>
          <p:nvPr/>
        </p:nvGrpSpPr>
        <p:grpSpPr>
          <a:xfrm>
            <a:off x="625640" y="2097224"/>
            <a:ext cx="5400001" cy="4199771"/>
            <a:chOff x="787651" y="2097224"/>
            <a:chExt cx="5400001" cy="419977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727BCC1-F0FA-56A8-306A-90CCF0327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51" y="2097224"/>
              <a:ext cx="5400000" cy="205634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BD80B1-76DF-857E-0874-3D1F8043E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098" y="4245772"/>
              <a:ext cx="5386554" cy="205122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17804D-24DA-379B-2BD0-48444643FE6A}"/>
              </a:ext>
            </a:extLst>
          </p:cNvPr>
          <p:cNvSpPr txBox="1"/>
          <p:nvPr/>
        </p:nvSpPr>
        <p:spPr>
          <a:xfrm>
            <a:off x="6518275" y="4432259"/>
            <a:ext cx="4970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앙상블 시도에서 유의미한 성능 개선을 이끌어내지 못함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B1169676-7D6F-35DF-44C5-B66F30CE6F5B}"/>
              </a:ext>
            </a:extLst>
          </p:cNvPr>
          <p:cNvSpPr/>
          <p:nvPr/>
        </p:nvSpPr>
        <p:spPr>
          <a:xfrm rot="5400000">
            <a:off x="6374275" y="4505311"/>
            <a:ext cx="180000" cy="108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3F8FE-27FF-6086-733F-E393D2E17BF4}"/>
              </a:ext>
            </a:extLst>
          </p:cNvPr>
          <p:cNvSpPr txBox="1"/>
          <p:nvPr/>
        </p:nvSpPr>
        <p:spPr>
          <a:xfrm>
            <a:off x="6518275" y="4901892"/>
            <a:ext cx="5048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핸들링을 다르게 한 같은 모델들의 앙상블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같은 데이터로 모델 핸들링을 다르게 했을 때의 앙상블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나아가 이 둘의 앙상블 등 경우의 수는 매우 많으므로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결국 유의미한 성능 개선을 차후에는 이끌어냈을 것으로 예상됨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35E0E797-0A4E-ED0E-20B9-679130897EE4}"/>
              </a:ext>
            </a:extLst>
          </p:cNvPr>
          <p:cNvSpPr/>
          <p:nvPr/>
        </p:nvSpPr>
        <p:spPr>
          <a:xfrm rot="5400000">
            <a:off x="6374275" y="4974944"/>
            <a:ext cx="180000" cy="108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88A2E1C-2B92-780F-92EA-A696585E3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62" y="2101652"/>
            <a:ext cx="5388371" cy="20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341E36-06ED-3CB8-8279-B7FE79B23A7E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64AE1-2BD1-B565-85BF-F5B1337ECA88}"/>
              </a:ext>
            </a:extLst>
          </p:cNvPr>
          <p:cNvSpPr txBox="1"/>
          <p:nvPr/>
        </p:nvSpPr>
        <p:spPr>
          <a:xfrm>
            <a:off x="716393" y="882713"/>
            <a:ext cx="2859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모발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자동 분류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AC192-E84F-E685-6014-24B81567CEDE}"/>
              </a:ext>
            </a:extLst>
          </p:cNvPr>
          <p:cNvSpPr txBox="1"/>
          <p:nvPr/>
        </p:nvSpPr>
        <p:spPr>
          <a:xfrm>
            <a:off x="4171212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그래서 저희 팀은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사용자의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모발 사진을 보고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상태를 파악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하여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자동으로 분류해주는 모델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만들고자 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2B7C4BD-B6D3-E4BA-843B-713168CB3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3" name="그림 12" descr="사람, 의류, 여자, 실외이(가) 표시된 사진&#10;&#10;자동 생성된 설명">
            <a:extLst>
              <a:ext uri="{FF2B5EF4-FFF2-40B4-BE49-F238E27FC236}">
                <a16:creationId xmlns:a16="http://schemas.microsoft.com/office/drawing/2014/main" id="{93E2C5C6-8094-3E1C-7A72-52DC33826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r="10058"/>
          <a:stretch/>
        </p:blipFill>
        <p:spPr>
          <a:xfrm>
            <a:off x="1536495" y="2344845"/>
            <a:ext cx="2520000" cy="3154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텍스트, 사람, 가발이(가) 표시된 사진&#10;&#10;자동 생성된 설명">
            <a:extLst>
              <a:ext uri="{FF2B5EF4-FFF2-40B4-BE49-F238E27FC236}">
                <a16:creationId xmlns:a16="http://schemas.microsoft.com/office/drawing/2014/main" id="{A646B655-EF6D-A2C5-9543-1C0294777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9" r="10112" b="4275"/>
          <a:stretch/>
        </p:blipFill>
        <p:spPr>
          <a:xfrm>
            <a:off x="8135505" y="2344845"/>
            <a:ext cx="2520000" cy="3154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텍스트, 사람, 실내, 창문이(가) 표시된 사진&#10;&#10;자동 생성된 설명">
            <a:extLst>
              <a:ext uri="{FF2B5EF4-FFF2-40B4-BE49-F238E27FC236}">
                <a16:creationId xmlns:a16="http://schemas.microsoft.com/office/drawing/2014/main" id="{D91714B4-FF84-DFB5-B239-4209148D3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1" t="16059" r="8941" b="25689"/>
          <a:stretch/>
        </p:blipFill>
        <p:spPr>
          <a:xfrm>
            <a:off x="4836000" y="2344845"/>
            <a:ext cx="2520000" cy="3154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098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FA9AD1-A514-6057-4155-36536AFD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5AE4CA-39B1-823A-FA9A-F8A19F087D95}"/>
              </a:ext>
            </a:extLst>
          </p:cNvPr>
          <p:cNvSpPr/>
          <p:nvPr/>
        </p:nvSpPr>
        <p:spPr>
          <a:xfrm>
            <a:off x="0" y="0"/>
            <a:ext cx="5806440" cy="6858000"/>
          </a:xfrm>
          <a:prstGeom prst="rect">
            <a:avLst/>
          </a:prstGeom>
          <a:solidFill>
            <a:srgbClr val="CFCBCA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463C71E8-DDC4-AF14-C6BE-B03BCF50FD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7"/>
          <a:stretch/>
        </p:blipFill>
        <p:spPr>
          <a:xfrm>
            <a:off x="2173525" y="1440372"/>
            <a:ext cx="3240000" cy="541762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12A51F8-CBFC-1B85-5A46-9E508C4C5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929"/>
          <a:stretch/>
        </p:blipFill>
        <p:spPr>
          <a:xfrm rot="20571758">
            <a:off x="866818" y="2056481"/>
            <a:ext cx="2263673" cy="4569447"/>
          </a:xfrm>
          <a:prstGeom prst="rect">
            <a:avLst/>
          </a:prstGeom>
        </p:spPr>
      </p:pic>
      <p:pic>
        <p:nvPicPr>
          <p:cNvPr id="2052" name="Picture 4" descr="App store Google Play Apple, apple, text, logo, sign png | PNGWing">
            <a:extLst>
              <a:ext uri="{FF2B5EF4-FFF2-40B4-BE49-F238E27FC236}">
                <a16:creationId xmlns:a16="http://schemas.microsoft.com/office/drawing/2014/main" id="{B0607B4D-103D-4FEA-1C20-352DF100B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" t="53732" r="4680" b="6639"/>
          <a:stretch/>
        </p:blipFill>
        <p:spPr bwMode="auto">
          <a:xfrm>
            <a:off x="7997460" y="4851135"/>
            <a:ext cx="2141836" cy="624972"/>
          </a:xfrm>
          <a:prstGeom prst="roundRect">
            <a:avLst>
              <a:gd name="adj" fmla="val 191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pp store Google Play Apple, apple, text, logo, sign png | PNGWing">
            <a:extLst>
              <a:ext uri="{FF2B5EF4-FFF2-40B4-BE49-F238E27FC236}">
                <a16:creationId xmlns:a16="http://schemas.microsoft.com/office/drawing/2014/main" id="{40DE13C4-0301-048F-F4C2-49C2B16CC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" t="6618" r="5092" b="53754"/>
          <a:stretch/>
        </p:blipFill>
        <p:spPr bwMode="auto">
          <a:xfrm>
            <a:off x="7996093" y="4098528"/>
            <a:ext cx="2132110" cy="624972"/>
          </a:xfrm>
          <a:prstGeom prst="roundRect">
            <a:avLst>
              <a:gd name="adj" fmla="val 177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698C19-F5CF-A428-30B9-6BA54AA6F1CA}"/>
              </a:ext>
            </a:extLst>
          </p:cNvPr>
          <p:cNvSpPr txBox="1"/>
          <p:nvPr/>
        </p:nvSpPr>
        <p:spPr>
          <a:xfrm>
            <a:off x="7675098" y="987942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기반 모발 상태 자동 분류</a:t>
            </a:r>
            <a:endParaRPr lang="en-US" altLang="ko-KR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39320-43AA-95CA-488B-224D2EEE7C07}"/>
              </a:ext>
            </a:extLst>
          </p:cNvPr>
          <p:cNvSpPr txBox="1"/>
          <p:nvPr/>
        </p:nvSpPr>
        <p:spPr>
          <a:xfrm>
            <a:off x="7649250" y="1294156"/>
            <a:ext cx="31165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대한민국 </a:t>
            </a:r>
            <a:r>
              <a:rPr lang="en-US" altLang="ko-KR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등</a:t>
            </a:r>
            <a:endParaRPr lang="en-US" altLang="ko-KR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모발 케어 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C8B3C9-A954-5801-4D06-688248C5EA58}"/>
              </a:ext>
            </a:extLst>
          </p:cNvPr>
          <p:cNvSpPr txBox="1"/>
          <p:nvPr/>
        </p:nvSpPr>
        <p:spPr>
          <a:xfrm>
            <a:off x="7427085" y="2455619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조선100년체" panose="02040503000000000000" pitchFamily="18" charset="-127"/>
                <a:ea typeface="조선100년체" panose="02040503000000000000" pitchFamily="18" charset="-127"/>
              </a:rPr>
              <a:t>돌아와요</a:t>
            </a:r>
            <a:r>
              <a:rPr lang="en-US" altLang="ko-KR" sz="2800" dirty="0">
                <a:latin typeface="조선100년체" panose="02040503000000000000" pitchFamily="18" charset="-127"/>
                <a:ea typeface="조선100년체" panose="02040503000000000000" pitchFamily="18" charset="-127"/>
              </a:rPr>
              <a:t> </a:t>
            </a:r>
            <a:r>
              <a:rPr lang="ko-KR" altLang="en-US" sz="3200" dirty="0">
                <a:latin typeface="조선100년체" panose="02040503000000000000" pitchFamily="18" charset="-127"/>
                <a:ea typeface="조선100년체" panose="02040503000000000000" pitchFamily="18" charset="-127"/>
              </a:rPr>
              <a:t>머리 머리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D372E-902D-7FC3-4CC9-58D898508B7E}"/>
              </a:ext>
            </a:extLst>
          </p:cNvPr>
          <p:cNvSpPr txBox="1"/>
          <p:nvPr/>
        </p:nvSpPr>
        <p:spPr>
          <a:xfrm>
            <a:off x="8610601" y="27516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애플리케이션 소개서 컨셉의 가상 프로젝트 입니다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59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6CF5FC-1A70-D749-0C0C-16FB101C3008}"/>
              </a:ext>
            </a:extLst>
          </p:cNvPr>
          <p:cNvSpPr/>
          <p:nvPr/>
        </p:nvSpPr>
        <p:spPr>
          <a:xfrm>
            <a:off x="0" y="1585151"/>
            <a:ext cx="12192000" cy="527284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82EAE1-0085-8220-7566-E1DC44F2D601}"/>
              </a:ext>
            </a:extLst>
          </p:cNvPr>
          <p:cNvSpPr/>
          <p:nvPr/>
        </p:nvSpPr>
        <p:spPr>
          <a:xfrm flipV="1">
            <a:off x="4124325" y="1585153"/>
            <a:ext cx="8067675" cy="45719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F78F1B-D45D-80C5-58E7-09BDF5F9F4EE}"/>
              </a:ext>
            </a:extLst>
          </p:cNvPr>
          <p:cNvSpPr/>
          <p:nvPr/>
        </p:nvSpPr>
        <p:spPr>
          <a:xfrm flipV="1">
            <a:off x="301" y="1585152"/>
            <a:ext cx="716092" cy="45720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2080F-D312-E16C-4FA3-CE7228D3BF72}"/>
              </a:ext>
            </a:extLst>
          </p:cNvPr>
          <p:cNvSpPr txBox="1"/>
          <p:nvPr/>
        </p:nvSpPr>
        <p:spPr>
          <a:xfrm>
            <a:off x="1605484" y="1285874"/>
            <a:ext cx="4782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사진을 통해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사용자의 헤어 및 두피 상태를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분석하여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맞춤 제품 및 케어 방법을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추천해주는 어플리케이션입니다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확장 가능성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2" y="882713"/>
            <a:ext cx="3741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가상 앱 출시 발표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돌아와요 머리머리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4474796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가상 앱 출시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통해 실제 모델을 통한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확장 가능성과 가치 창출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직관적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보여드리고자 준비했습니다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218D5DC-8994-0F16-97F7-293012AE7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41" y="1435746"/>
            <a:ext cx="2635077" cy="5272850"/>
          </a:xfrm>
          <a:prstGeom prst="rect">
            <a:avLst/>
          </a:prstGeom>
        </p:spPr>
      </p:pic>
      <p:graphicFrame>
        <p:nvGraphicFramePr>
          <p:cNvPr id="7" name="표 19">
            <a:extLst>
              <a:ext uri="{FF2B5EF4-FFF2-40B4-BE49-F238E27FC236}">
                <a16:creationId xmlns:a16="http://schemas.microsoft.com/office/drawing/2014/main" id="{BEF29311-92CA-D812-5253-88900A8DC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815595"/>
              </p:ext>
            </p:extLst>
          </p:nvPr>
        </p:nvGraphicFramePr>
        <p:xfrm>
          <a:off x="1708049" y="4098766"/>
          <a:ext cx="49603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437">
                  <a:extLst>
                    <a:ext uri="{9D8B030D-6E8A-4147-A177-3AD203B41FA5}">
                      <a16:colId xmlns:a16="http://schemas.microsoft.com/office/drawing/2014/main" val="2068614671"/>
                    </a:ext>
                  </a:extLst>
                </a:gridCol>
                <a:gridCol w="1653437">
                  <a:extLst>
                    <a:ext uri="{9D8B030D-6E8A-4147-A177-3AD203B41FA5}">
                      <a16:colId xmlns:a16="http://schemas.microsoft.com/office/drawing/2014/main" val="848560907"/>
                    </a:ext>
                  </a:extLst>
                </a:gridCol>
                <a:gridCol w="1653437">
                  <a:extLst>
                    <a:ext uri="{9D8B030D-6E8A-4147-A177-3AD203B41FA5}">
                      <a16:colId xmlns:a16="http://schemas.microsoft.com/office/drawing/2014/main" val="286817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손상도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염색 유무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두피 상태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9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자연모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탈모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X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0030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약손상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719764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염색모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탈모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O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088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극손상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87382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6273D11-30FE-9389-98A9-9E98FD01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9C1C7-5804-0056-56A5-C970669D2FF0}"/>
              </a:ext>
            </a:extLst>
          </p:cNvPr>
          <p:cNvSpPr txBox="1"/>
          <p:nvPr/>
        </p:nvSpPr>
        <p:spPr>
          <a:xfrm>
            <a:off x="8610601" y="27516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r>
              <a:rPr lang="ko-KR" altLang="en-US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애플리케이션 소개서 컨셉의 가상 프로젝트 입니다</a:t>
            </a:r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200" dirty="0">
              <a:solidFill>
                <a:srgbClr val="4472C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120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6CF5FC-1A70-D749-0C0C-16FB101C3008}"/>
              </a:ext>
            </a:extLst>
          </p:cNvPr>
          <p:cNvSpPr/>
          <p:nvPr/>
        </p:nvSpPr>
        <p:spPr>
          <a:xfrm>
            <a:off x="0" y="1585151"/>
            <a:ext cx="12192000" cy="527284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82EAE1-0085-8220-7566-E1DC44F2D601}"/>
              </a:ext>
            </a:extLst>
          </p:cNvPr>
          <p:cNvSpPr/>
          <p:nvPr/>
        </p:nvSpPr>
        <p:spPr>
          <a:xfrm flipV="1">
            <a:off x="4124325" y="1585153"/>
            <a:ext cx="8067675" cy="45719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F78F1B-D45D-80C5-58E7-09BDF5F9F4EE}"/>
              </a:ext>
            </a:extLst>
          </p:cNvPr>
          <p:cNvSpPr/>
          <p:nvPr/>
        </p:nvSpPr>
        <p:spPr>
          <a:xfrm flipV="1">
            <a:off x="301" y="1585152"/>
            <a:ext cx="716092" cy="45720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2080F-D312-E16C-4FA3-CE7228D3BF72}"/>
              </a:ext>
            </a:extLst>
          </p:cNvPr>
          <p:cNvSpPr txBox="1"/>
          <p:nvPr/>
        </p:nvSpPr>
        <p:spPr>
          <a:xfrm>
            <a:off x="1605484" y="1285874"/>
            <a:ext cx="4782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정면 사진은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손상도와 염색 여부를</a:t>
            </a: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정수리 사진은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두피 상태 분석을 위해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사용됩니다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확장 가능성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2" y="882713"/>
            <a:ext cx="3741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가상 앱 출시 발표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돌아와요 머리머리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4474796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1</a:t>
            </a: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정수리와 머리카락이 잘 나오게 사진을 찍어주세요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pic>
        <p:nvPicPr>
          <p:cNvPr id="10" name="그림 9" descr="텍스트, 고양이, 디스플레이이(가) 표시된 사진&#10;&#10;자동 생성된 설명">
            <a:extLst>
              <a:ext uri="{FF2B5EF4-FFF2-40B4-BE49-F238E27FC236}">
                <a16:creationId xmlns:a16="http://schemas.microsoft.com/office/drawing/2014/main" id="{C6A12D8B-C0D1-633F-1098-4C9CA0212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364" y="1440371"/>
            <a:ext cx="2655210" cy="5310419"/>
          </a:xfrm>
          <a:prstGeom prst="rect">
            <a:avLst/>
          </a:prstGeom>
        </p:spPr>
      </p:pic>
      <p:pic>
        <p:nvPicPr>
          <p:cNvPr id="11" name="그림 10" descr="텍스트, 사람, 전자기기이(가) 표시된 사진&#10;&#10;자동 생성된 설명">
            <a:extLst>
              <a:ext uri="{FF2B5EF4-FFF2-40B4-BE49-F238E27FC236}">
                <a16:creationId xmlns:a16="http://schemas.microsoft.com/office/drawing/2014/main" id="{81FDF3CE-9C11-E91E-6A69-8043616EF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59" y="1440373"/>
            <a:ext cx="2655209" cy="53104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6DED3-8924-74A0-06A9-1E7BEA41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DD77D-5091-A84E-EFD0-F5DEEE42E25D}"/>
              </a:ext>
            </a:extLst>
          </p:cNvPr>
          <p:cNvSpPr txBox="1"/>
          <p:nvPr/>
        </p:nvSpPr>
        <p:spPr>
          <a:xfrm>
            <a:off x="8610601" y="27516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r>
              <a:rPr lang="ko-KR" altLang="en-US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애플리케이션 소개서 컨셉의 가상 프로젝트 입니다</a:t>
            </a:r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200" dirty="0">
              <a:solidFill>
                <a:srgbClr val="4472C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672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6CF5FC-1A70-D749-0C0C-16FB101C3008}"/>
              </a:ext>
            </a:extLst>
          </p:cNvPr>
          <p:cNvSpPr/>
          <p:nvPr/>
        </p:nvSpPr>
        <p:spPr>
          <a:xfrm>
            <a:off x="0" y="1585151"/>
            <a:ext cx="12192000" cy="527284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82EAE1-0085-8220-7566-E1DC44F2D601}"/>
              </a:ext>
            </a:extLst>
          </p:cNvPr>
          <p:cNvSpPr/>
          <p:nvPr/>
        </p:nvSpPr>
        <p:spPr>
          <a:xfrm flipV="1">
            <a:off x="4124325" y="1585153"/>
            <a:ext cx="8067675" cy="45719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F78F1B-D45D-80C5-58E7-09BDF5F9F4EE}"/>
              </a:ext>
            </a:extLst>
          </p:cNvPr>
          <p:cNvSpPr/>
          <p:nvPr/>
        </p:nvSpPr>
        <p:spPr>
          <a:xfrm flipV="1">
            <a:off x="301" y="1585152"/>
            <a:ext cx="716092" cy="45720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2080F-D312-E16C-4FA3-CE7228D3BF72}"/>
              </a:ext>
            </a:extLst>
          </p:cNvPr>
          <p:cNvSpPr txBox="1"/>
          <p:nvPr/>
        </p:nvSpPr>
        <p:spPr>
          <a:xfrm>
            <a:off x="1605484" y="1285874"/>
            <a:ext cx="4782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데모 버전의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프로토타입을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만들어보았습니다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우측 영상은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저희 모델을 활용하여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데모 앱 중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분류 상황을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구현한 것입니다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확장 가능성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2" y="882713"/>
            <a:ext cx="3741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가상 앱 출시 발표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돌아와요 머리머리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4474796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2</a:t>
            </a: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AI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사용자의 모발 상태를 분석합니다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pic>
        <p:nvPicPr>
          <p:cNvPr id="10" name="그림 9" descr="텍스트, 고양이, 디스플레이이(가) 표시된 사진&#10;&#10;자동 생성된 설명">
            <a:extLst>
              <a:ext uri="{FF2B5EF4-FFF2-40B4-BE49-F238E27FC236}">
                <a16:creationId xmlns:a16="http://schemas.microsoft.com/office/drawing/2014/main" id="{C6A12D8B-C0D1-633F-1098-4C9CA0212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364" y="1440371"/>
            <a:ext cx="2655210" cy="53104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6DED3-8924-74A0-06A9-1E7BEA41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DD77D-5091-A84E-EFD0-F5DEEE42E25D}"/>
              </a:ext>
            </a:extLst>
          </p:cNvPr>
          <p:cNvSpPr txBox="1"/>
          <p:nvPr/>
        </p:nvSpPr>
        <p:spPr>
          <a:xfrm>
            <a:off x="8610601" y="27516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r>
              <a:rPr lang="ko-KR" altLang="en-US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애플리케이션 소개서 컨셉의 가상 프로젝트 입니다</a:t>
            </a:r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200" dirty="0">
              <a:solidFill>
                <a:srgbClr val="4472C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5" name="Screen Recording 2022-12-02 at 1.04.57 PM">
            <a:hlinkClick r:id="" action="ppaction://media"/>
            <a:extLst>
              <a:ext uri="{FF2B5EF4-FFF2-40B4-BE49-F238E27FC236}">
                <a16:creationId xmlns:a16="http://schemas.microsoft.com/office/drawing/2014/main" id="{7AA10858-BCA3-1BFC-A29A-EA27C11FC5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0373" y="1445921"/>
            <a:ext cx="2597229" cy="5310000"/>
          </a:xfrm>
          <a:prstGeom prst="roundRect">
            <a:avLst>
              <a:gd name="adj" fmla="val 15247"/>
            </a:avLst>
          </a:prstGeom>
        </p:spPr>
      </p:pic>
    </p:spTree>
    <p:extLst>
      <p:ext uri="{BB962C8B-B14F-4D97-AF65-F5344CB8AC3E}">
        <p14:creationId xmlns:p14="http://schemas.microsoft.com/office/powerpoint/2010/main" val="11179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6CF5FC-1A70-D749-0C0C-16FB101C3008}"/>
              </a:ext>
            </a:extLst>
          </p:cNvPr>
          <p:cNvSpPr/>
          <p:nvPr/>
        </p:nvSpPr>
        <p:spPr>
          <a:xfrm>
            <a:off x="0" y="1585151"/>
            <a:ext cx="12192000" cy="527284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82EAE1-0085-8220-7566-E1DC44F2D601}"/>
              </a:ext>
            </a:extLst>
          </p:cNvPr>
          <p:cNvSpPr/>
          <p:nvPr/>
        </p:nvSpPr>
        <p:spPr>
          <a:xfrm flipV="1">
            <a:off x="4124325" y="1585153"/>
            <a:ext cx="8067675" cy="45719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F78F1B-D45D-80C5-58E7-09BDF5F9F4EE}"/>
              </a:ext>
            </a:extLst>
          </p:cNvPr>
          <p:cNvSpPr/>
          <p:nvPr/>
        </p:nvSpPr>
        <p:spPr>
          <a:xfrm flipV="1">
            <a:off x="301" y="1585152"/>
            <a:ext cx="716092" cy="45720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2080F-D312-E16C-4FA3-CE7228D3BF72}"/>
              </a:ext>
            </a:extLst>
          </p:cNvPr>
          <p:cNvSpPr txBox="1"/>
          <p:nvPr/>
        </p:nvSpPr>
        <p:spPr>
          <a:xfrm>
            <a:off x="1605484" y="1285874"/>
            <a:ext cx="4782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데모 버전의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프로토타입을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만들어보았습니다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우측 영상은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저희 모델을 활용하여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데모 앱 중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분류 상황을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구현한 것입니다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확장 가능성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2" y="882713"/>
            <a:ext cx="3741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가상 앱 출시 발표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돌아와요 머리머리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4474796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2</a:t>
            </a: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AI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사용자의 모발 상태를 분석합니다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pic>
        <p:nvPicPr>
          <p:cNvPr id="10" name="그림 9" descr="텍스트, 고양이, 디스플레이이(가) 표시된 사진&#10;&#10;자동 생성된 설명">
            <a:extLst>
              <a:ext uri="{FF2B5EF4-FFF2-40B4-BE49-F238E27FC236}">
                <a16:creationId xmlns:a16="http://schemas.microsoft.com/office/drawing/2014/main" id="{C6A12D8B-C0D1-633F-1098-4C9CA0212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364" y="1440371"/>
            <a:ext cx="2655210" cy="53104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6DED3-8924-74A0-06A9-1E7BEA41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DD77D-5091-A84E-EFD0-F5DEEE42E25D}"/>
              </a:ext>
            </a:extLst>
          </p:cNvPr>
          <p:cNvSpPr txBox="1"/>
          <p:nvPr/>
        </p:nvSpPr>
        <p:spPr>
          <a:xfrm>
            <a:off x="8610601" y="27516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r>
              <a:rPr lang="ko-KR" altLang="en-US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애플리케이션 소개서 컨셉의 가상 프로젝트 입니다</a:t>
            </a:r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200" dirty="0">
              <a:solidFill>
                <a:srgbClr val="4472C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Screen Recording 2022-12-02 at 1.22.00 PM">
            <a:hlinkClick r:id="" action="ppaction://media"/>
            <a:extLst>
              <a:ext uri="{FF2B5EF4-FFF2-40B4-BE49-F238E27FC236}">
                <a16:creationId xmlns:a16="http://schemas.microsoft.com/office/drawing/2014/main" id="{638AC7DC-F16A-6389-10E7-C83C98610D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0373" y="1440790"/>
            <a:ext cx="2597229" cy="5310000"/>
          </a:xfrm>
          <a:prstGeom prst="roundRect">
            <a:avLst>
              <a:gd name="adj" fmla="val 14963"/>
            </a:avLst>
          </a:prstGeom>
        </p:spPr>
      </p:pic>
    </p:spTree>
    <p:extLst>
      <p:ext uri="{BB962C8B-B14F-4D97-AF65-F5344CB8AC3E}">
        <p14:creationId xmlns:p14="http://schemas.microsoft.com/office/powerpoint/2010/main" val="259589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6CF5FC-1A70-D749-0C0C-16FB101C3008}"/>
              </a:ext>
            </a:extLst>
          </p:cNvPr>
          <p:cNvSpPr/>
          <p:nvPr/>
        </p:nvSpPr>
        <p:spPr>
          <a:xfrm>
            <a:off x="0" y="1585151"/>
            <a:ext cx="12192000" cy="527284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82EAE1-0085-8220-7566-E1DC44F2D601}"/>
              </a:ext>
            </a:extLst>
          </p:cNvPr>
          <p:cNvSpPr/>
          <p:nvPr/>
        </p:nvSpPr>
        <p:spPr>
          <a:xfrm flipV="1">
            <a:off x="4124325" y="1585153"/>
            <a:ext cx="8067675" cy="45719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F78F1B-D45D-80C5-58E7-09BDF5F9F4EE}"/>
              </a:ext>
            </a:extLst>
          </p:cNvPr>
          <p:cNvSpPr/>
          <p:nvPr/>
        </p:nvSpPr>
        <p:spPr>
          <a:xfrm flipV="1">
            <a:off x="301" y="1585152"/>
            <a:ext cx="716092" cy="45720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2080F-D312-E16C-4FA3-CE7228D3BF72}"/>
              </a:ext>
            </a:extLst>
          </p:cNvPr>
          <p:cNvSpPr txBox="1"/>
          <p:nvPr/>
        </p:nvSpPr>
        <p:spPr>
          <a:xfrm>
            <a:off x="1605484" y="1285874"/>
            <a:ext cx="4782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손상도와 두피 상태에 따라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적절한 영양 성분이 함유된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제품을 추천해드립니다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염색모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혹은 탈모의 경우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전용 제품을 추가로 추천합니다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확장 가능성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2" y="882713"/>
            <a:ext cx="3741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가상 앱 출시 발표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돌아와요 머리머리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4474796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3</a:t>
            </a: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 완료 후 모발 상태에 따른 제품을 추천합니다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C5A977E-7B8E-0971-B9E0-26BF8D859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95"/>
          <a:stretch/>
        </p:blipFill>
        <p:spPr>
          <a:xfrm>
            <a:off x="6467557" y="1440372"/>
            <a:ext cx="3240000" cy="541762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417A3C-0A34-66DD-78AD-27AE15E6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F1297-EA22-88D9-D4FA-B8494A5D7C0A}"/>
              </a:ext>
            </a:extLst>
          </p:cNvPr>
          <p:cNvSpPr txBox="1"/>
          <p:nvPr/>
        </p:nvSpPr>
        <p:spPr>
          <a:xfrm>
            <a:off x="8610601" y="27516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r>
              <a:rPr lang="ko-KR" altLang="en-US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애플리케이션 소개서 컨셉의 가상 프로젝트 입니다</a:t>
            </a:r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200" dirty="0">
              <a:solidFill>
                <a:srgbClr val="4472C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173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6CF5FC-1A70-D749-0C0C-16FB101C3008}"/>
              </a:ext>
            </a:extLst>
          </p:cNvPr>
          <p:cNvSpPr/>
          <p:nvPr/>
        </p:nvSpPr>
        <p:spPr>
          <a:xfrm>
            <a:off x="0" y="1585151"/>
            <a:ext cx="12192000" cy="527284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82EAE1-0085-8220-7566-E1DC44F2D601}"/>
              </a:ext>
            </a:extLst>
          </p:cNvPr>
          <p:cNvSpPr/>
          <p:nvPr/>
        </p:nvSpPr>
        <p:spPr>
          <a:xfrm flipV="1">
            <a:off x="4124325" y="1585153"/>
            <a:ext cx="8067675" cy="45719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F78F1B-D45D-80C5-58E7-09BDF5F9F4EE}"/>
              </a:ext>
            </a:extLst>
          </p:cNvPr>
          <p:cNvSpPr/>
          <p:nvPr/>
        </p:nvSpPr>
        <p:spPr>
          <a:xfrm flipV="1">
            <a:off x="301" y="1585152"/>
            <a:ext cx="716092" cy="45720"/>
          </a:xfrm>
          <a:prstGeom prst="rect">
            <a:avLst/>
          </a:prstGeom>
          <a:solidFill>
            <a:srgbClr val="00206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2080F-D312-E16C-4FA3-CE7228D3BF72}"/>
              </a:ext>
            </a:extLst>
          </p:cNvPr>
          <p:cNvSpPr txBox="1"/>
          <p:nvPr/>
        </p:nvSpPr>
        <p:spPr>
          <a:xfrm>
            <a:off x="1605484" y="1285874"/>
            <a:ext cx="4782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사용자의 건강한 모발과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두피 상태를 위해</a:t>
            </a: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국내 헤어 아티스트의 자문을 통한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수준 높은 케어 방법을 추천합니다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4901FB-C160-73F2-EDC0-65AA85091C02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 분석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확장 가능성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2" y="882713"/>
            <a:ext cx="3741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가상 앱 출시 발표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돌아와요 머리머리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AAEFA-7A0B-B2FA-CF36-A65F10755367}"/>
              </a:ext>
            </a:extLst>
          </p:cNvPr>
          <p:cNvSpPr txBox="1"/>
          <p:nvPr/>
        </p:nvSpPr>
        <p:spPr>
          <a:xfrm>
            <a:off x="4474796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STEP 4</a:t>
            </a: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제품 추천 후 모발 상태 개선에 필요한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케어 방법을 알려드립니다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pic>
        <p:nvPicPr>
          <p:cNvPr id="7" name="그림 6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8316B7DA-6A50-8211-EE6F-E0D4DED4E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7"/>
          <a:stretch/>
        </p:blipFill>
        <p:spPr>
          <a:xfrm>
            <a:off x="6467557" y="1440372"/>
            <a:ext cx="3240000" cy="541762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18ED8-2B1C-3854-8F29-9337A84E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9992F5-BAFC-C696-11AC-7FB4D9466B14}"/>
              </a:ext>
            </a:extLst>
          </p:cNvPr>
          <p:cNvSpPr txBox="1"/>
          <p:nvPr/>
        </p:nvSpPr>
        <p:spPr>
          <a:xfrm>
            <a:off x="8610601" y="27516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r>
              <a:rPr lang="ko-KR" altLang="en-US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애플리케이션 소개서 컨셉의 가상 프로젝트 입니다</a:t>
            </a:r>
            <a:r>
              <a:rPr lang="en-US" altLang="ko-KR" sz="1200" dirty="0">
                <a:solidFill>
                  <a:srgbClr val="44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200" dirty="0">
              <a:solidFill>
                <a:srgbClr val="4472C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753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C45E7E-AA6F-A91E-7CC2-4CB9C6BEF7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CBCA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00131-DE1A-FE0D-9798-B18ACDCD3AAC}"/>
              </a:ext>
            </a:extLst>
          </p:cNvPr>
          <p:cNvSpPr txBox="1"/>
          <p:nvPr/>
        </p:nvSpPr>
        <p:spPr>
          <a:xfrm>
            <a:off x="8601456" y="40914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애플리케이션 소개서 컨셉의 가상 프로젝트 입니다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92A04-EB02-417F-A3C4-5962A823D7B6}"/>
              </a:ext>
            </a:extLst>
          </p:cNvPr>
          <p:cNvSpPr txBox="1"/>
          <p:nvPr/>
        </p:nvSpPr>
        <p:spPr>
          <a:xfrm>
            <a:off x="678180" y="4883264"/>
            <a:ext cx="10817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발표회에 </a:t>
            </a:r>
            <a:r>
              <a:rPr lang="ko-KR" altLang="en-US" sz="4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와주셔서</a:t>
            </a:r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진심으로 감사드립니다</a:t>
            </a:r>
            <a: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4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933C12-3166-383C-CBE2-032DF5819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ABC064-0F7A-8EC1-783C-C883F6175825}"/>
              </a:ext>
            </a:extLst>
          </p:cNvPr>
          <p:cNvSpPr/>
          <p:nvPr/>
        </p:nvSpPr>
        <p:spPr>
          <a:xfrm>
            <a:off x="0" y="842760"/>
            <a:ext cx="12192000" cy="331012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3F4F0-D156-499F-7560-4924EAF76896}"/>
              </a:ext>
            </a:extLst>
          </p:cNvPr>
          <p:cNvSpPr txBox="1"/>
          <p:nvPr/>
        </p:nvSpPr>
        <p:spPr>
          <a:xfrm>
            <a:off x="4921640" y="1591446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기반 모발 상태 자동 분류</a:t>
            </a:r>
            <a:endParaRPr lang="en-US" altLang="ko-KR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560FA-2535-94AB-57A5-0AA7C47B85EC}"/>
              </a:ext>
            </a:extLst>
          </p:cNvPr>
          <p:cNvSpPr txBox="1"/>
          <p:nvPr/>
        </p:nvSpPr>
        <p:spPr>
          <a:xfrm>
            <a:off x="4537721" y="1897660"/>
            <a:ext cx="31165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대한민국 </a:t>
            </a:r>
            <a:r>
              <a:rPr lang="en-US" altLang="ko-KR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등</a:t>
            </a:r>
            <a:endParaRPr lang="en-US" altLang="ko-KR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모발 케어 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1E068-E1AD-17E6-5601-304C359C516E}"/>
              </a:ext>
            </a:extLst>
          </p:cNvPr>
          <p:cNvSpPr txBox="1"/>
          <p:nvPr/>
        </p:nvSpPr>
        <p:spPr>
          <a:xfrm>
            <a:off x="4484021" y="3059123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조선100년체" panose="02040503000000000000" pitchFamily="18" charset="-127"/>
                <a:ea typeface="조선100년체" panose="02040503000000000000" pitchFamily="18" charset="-127"/>
              </a:rPr>
              <a:t>돌아와요</a:t>
            </a:r>
            <a:r>
              <a:rPr lang="en-US" altLang="ko-KR" sz="2800" dirty="0">
                <a:latin typeface="조선100년체" panose="02040503000000000000" pitchFamily="18" charset="-127"/>
                <a:ea typeface="조선100년체" panose="02040503000000000000" pitchFamily="18" charset="-127"/>
              </a:rPr>
              <a:t> </a:t>
            </a:r>
            <a:r>
              <a:rPr lang="ko-KR" altLang="en-US" sz="3200" dirty="0">
                <a:latin typeface="조선100년체" panose="02040503000000000000" pitchFamily="18" charset="-127"/>
                <a:ea typeface="조선100년체" panose="02040503000000000000" pitchFamily="18" charset="-127"/>
              </a:rPr>
              <a:t>머리 머리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AE6D5-73E5-AD55-8575-BF6DC8B98F1B}"/>
              </a:ext>
            </a:extLst>
          </p:cNvPr>
          <p:cNvSpPr txBox="1"/>
          <p:nvPr/>
        </p:nvSpPr>
        <p:spPr>
          <a:xfrm>
            <a:off x="687324" y="4853845"/>
            <a:ext cx="10817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발표회에 </a:t>
            </a:r>
            <a:r>
              <a:rPr lang="ko-KR" altLang="en-US" sz="4000" dirty="0" err="1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와주셔서</a:t>
            </a:r>
            <a:r>
              <a:rPr lang="ko-KR" altLang="en-US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진심으로 감사드립니다</a:t>
            </a:r>
            <a:r>
              <a:rPr lang="en-US" altLang="ko-KR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E5C3-1109-81BE-668B-0649FFF1FD9A}"/>
              </a:ext>
            </a:extLst>
          </p:cNvPr>
          <p:cNvSpPr txBox="1"/>
          <p:nvPr/>
        </p:nvSpPr>
        <p:spPr>
          <a:xfrm>
            <a:off x="8610601" y="27516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r>
              <a:rPr lang="ko-KR" altLang="en-US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애플리케이션 소개서 컨셉의 가상 프로젝트 입니다</a:t>
            </a:r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736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네이버 OGQ마켓">
            <a:extLst>
              <a:ext uri="{FF2B5EF4-FFF2-40B4-BE49-F238E27FC236}">
                <a16:creationId xmlns:a16="http://schemas.microsoft.com/office/drawing/2014/main" id="{22F7E26E-A1B9-A409-422C-CD1DF9FB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890" y="2803738"/>
            <a:ext cx="1983510" cy="171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2988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결론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마치며</a:t>
            </a:r>
            <a:r>
              <a:rPr lang="en-US" altLang="ko-KR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..</a:t>
            </a:r>
            <a:endParaRPr lang="ko-KR" altLang="en-US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8D5E8-9C7A-D5D0-52C1-226C0EDC22B0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fin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AED8C0-5AD3-CDCA-AD1F-5467EC4C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C3BE8-C09B-15BB-A39D-7B4D94B7ED06}"/>
              </a:ext>
            </a:extLst>
          </p:cNvPr>
          <p:cNvSpPr txBox="1"/>
          <p:nvPr/>
        </p:nvSpPr>
        <p:spPr>
          <a:xfrm>
            <a:off x="273172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모델의 성능 뿐만 아니라 실제 비즈니스에 적용시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필요성 여부 및 도메인 지식이 중요하다는 것을 체험하게 되었습니다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2472BD-9D40-FD4D-B2D1-D508307EC21B}"/>
              </a:ext>
            </a:extLst>
          </p:cNvPr>
          <p:cNvGrpSpPr/>
          <p:nvPr/>
        </p:nvGrpSpPr>
        <p:grpSpPr>
          <a:xfrm>
            <a:off x="1370054" y="2032000"/>
            <a:ext cx="9451892" cy="4826000"/>
            <a:chOff x="1370054" y="2032000"/>
            <a:chExt cx="9451892" cy="4826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0BBDE2-9694-4C59-5404-0BA2CB466122}"/>
                </a:ext>
              </a:extLst>
            </p:cNvPr>
            <p:cNvSpPr/>
            <p:nvPr/>
          </p:nvSpPr>
          <p:spPr>
            <a:xfrm>
              <a:off x="4137891" y="3702317"/>
              <a:ext cx="480290" cy="48029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3DF88D-A392-8D4D-F577-421676D34FC2}"/>
                </a:ext>
              </a:extLst>
            </p:cNvPr>
            <p:cNvSpPr/>
            <p:nvPr/>
          </p:nvSpPr>
          <p:spPr>
            <a:xfrm>
              <a:off x="7573818" y="3702317"/>
              <a:ext cx="480290" cy="48029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9C2C4B-345A-EAD6-D8AB-0F8B102529D1}"/>
                </a:ext>
              </a:extLst>
            </p:cNvPr>
            <p:cNvSpPr txBox="1"/>
            <p:nvPr/>
          </p:nvSpPr>
          <p:spPr>
            <a:xfrm>
              <a:off x="1370054" y="2329185"/>
              <a:ext cx="94518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최근 </a:t>
              </a:r>
              <a:r>
                <a:rPr lang="en-US" altLang="ko-KR" sz="3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</a:t>
              </a:r>
              <a:r>
                <a:rPr lang="ko-KR" altLang="en-US" sz="3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개월 내에 염색을 한 적이 있습니까</a:t>
              </a:r>
              <a:r>
                <a:rPr lang="en-US" altLang="ko-KR" sz="3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?</a:t>
              </a:r>
              <a:endPara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392F0-3753-8A65-E9E4-BACBE31304AF}"/>
                </a:ext>
              </a:extLst>
            </p:cNvPr>
            <p:cNvSpPr txBox="1"/>
            <p:nvPr/>
          </p:nvSpPr>
          <p:spPr>
            <a:xfrm>
              <a:off x="3934691" y="4333779"/>
              <a:ext cx="8866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있다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D43B75-B78A-F81F-CF41-A038D9EAE7F7}"/>
                </a:ext>
              </a:extLst>
            </p:cNvPr>
            <p:cNvSpPr txBox="1"/>
            <p:nvPr/>
          </p:nvSpPr>
          <p:spPr>
            <a:xfrm>
              <a:off x="7370621" y="4349010"/>
              <a:ext cx="8866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없</a:t>
              </a:r>
              <a:r>
                <a:rPr lang="ko-KR" altLang="en-US" sz="18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다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55A21E7-6B56-C700-DAFC-AB63D2A325D4}"/>
                </a:ext>
              </a:extLst>
            </p:cNvPr>
            <p:cNvSpPr/>
            <p:nvPr/>
          </p:nvSpPr>
          <p:spPr>
            <a:xfrm>
              <a:off x="1778000" y="2032000"/>
              <a:ext cx="8636000" cy="4826000"/>
            </a:xfrm>
            <a:prstGeom prst="rect">
              <a:avLst/>
            </a:prstGeom>
            <a:noFill/>
            <a:ln>
              <a:gradFill>
                <a:gsLst>
                  <a:gs pos="60000">
                    <a:schemeClr val="accent1">
                      <a:lumMod val="5000"/>
                      <a:lumOff val="9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AC13B1-89AF-2449-087A-C35EC3F579A8}"/>
              </a:ext>
            </a:extLst>
          </p:cNvPr>
          <p:cNvGrpSpPr/>
          <p:nvPr/>
        </p:nvGrpSpPr>
        <p:grpSpPr>
          <a:xfrm>
            <a:off x="2706669" y="5167170"/>
            <a:ext cx="6710047" cy="523220"/>
            <a:chOff x="2706669" y="5167170"/>
            <a:chExt cx="6710047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5D0E45-4007-D63C-F876-35FCA29DDB53}"/>
                </a:ext>
              </a:extLst>
            </p:cNvPr>
            <p:cNvSpPr txBox="1"/>
            <p:nvPr/>
          </p:nvSpPr>
          <p:spPr>
            <a:xfrm>
              <a:off x="2775284" y="5167170"/>
              <a:ext cx="6641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실제 앱에서는 염색 유무 모델을 설계하여 적용하는 것보다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직접 체크하게 하는 것이</a:t>
              </a:r>
              <a:endPara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더욱 효율적이고 정확도도 뛰어나기 때문에 해당 모델은 필요가 없어 보입니다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  <a:endPara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D07EBF0-B740-79F6-9EDE-1D648EBD139C}"/>
                </a:ext>
              </a:extLst>
            </p:cNvPr>
            <p:cNvSpPr/>
            <p:nvPr/>
          </p:nvSpPr>
          <p:spPr>
            <a:xfrm rot="5400000">
              <a:off x="2670669" y="5241171"/>
              <a:ext cx="180000" cy="108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911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2988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결론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마치며</a:t>
            </a:r>
            <a:r>
              <a:rPr lang="en-US" altLang="ko-KR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..</a:t>
            </a:r>
            <a:endParaRPr lang="ko-KR" altLang="en-US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8D5E8-9C7A-D5D0-52C1-226C0EDC22B0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fin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AED8C0-5AD3-CDCA-AD1F-5467EC4C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C3BE8-C09B-15BB-A39D-7B4D94B7ED06}"/>
              </a:ext>
            </a:extLst>
          </p:cNvPr>
          <p:cNvSpPr txBox="1"/>
          <p:nvPr/>
        </p:nvSpPr>
        <p:spPr>
          <a:xfrm>
            <a:off x="273172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논문의 내용과 직결되는 내용이 많았습니다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저자의 수많은 포기와 선택의 의도를 알 수 있었습니다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411303-575E-E4D0-C9BE-437A094A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72947" y="4588629"/>
            <a:ext cx="8246106" cy="707587"/>
          </a:xfrm>
          <a:custGeom>
            <a:avLst/>
            <a:gdLst>
              <a:gd name="connsiteX0" fmla="*/ 0 w 8246106"/>
              <a:gd name="connsiteY0" fmla="*/ 0 h 707587"/>
              <a:gd name="connsiteX1" fmla="*/ 8246106 w 8246106"/>
              <a:gd name="connsiteY1" fmla="*/ 0 h 707587"/>
              <a:gd name="connsiteX2" fmla="*/ 8246106 w 8246106"/>
              <a:gd name="connsiteY2" fmla="*/ 469166 h 707587"/>
              <a:gd name="connsiteX3" fmla="*/ 7728868 w 8246106"/>
              <a:gd name="connsiteY3" fmla="*/ 469166 h 707587"/>
              <a:gd name="connsiteX4" fmla="*/ 7728868 w 8246106"/>
              <a:gd name="connsiteY4" fmla="*/ 707587 h 707587"/>
              <a:gd name="connsiteX5" fmla="*/ 0 w 8246106"/>
              <a:gd name="connsiteY5" fmla="*/ 707587 h 70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6106" h="707587">
                <a:moveTo>
                  <a:pt x="0" y="0"/>
                </a:moveTo>
                <a:lnTo>
                  <a:pt x="8246106" y="0"/>
                </a:lnTo>
                <a:lnTo>
                  <a:pt x="8246106" y="469166"/>
                </a:lnTo>
                <a:lnTo>
                  <a:pt x="7728868" y="469166"/>
                </a:lnTo>
                <a:lnTo>
                  <a:pt x="7728868" y="707587"/>
                </a:lnTo>
                <a:lnTo>
                  <a:pt x="0" y="707587"/>
                </a:ln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69D0F1-1621-81F8-D031-1A6135FDF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1921"/>
          <a:stretch/>
        </p:blipFill>
        <p:spPr>
          <a:xfrm>
            <a:off x="3626256" y="2200966"/>
            <a:ext cx="4763166" cy="707586"/>
          </a:xfrm>
          <a:custGeom>
            <a:avLst/>
            <a:gdLst>
              <a:gd name="connsiteX0" fmla="*/ 1790455 w 4763165"/>
              <a:gd name="connsiteY0" fmla="*/ 0 h 707587"/>
              <a:gd name="connsiteX1" fmla="*/ 4763165 w 4763165"/>
              <a:gd name="connsiteY1" fmla="*/ 0 h 707587"/>
              <a:gd name="connsiteX2" fmla="*/ 4763165 w 4763165"/>
              <a:gd name="connsiteY2" fmla="*/ 439732 h 707587"/>
              <a:gd name="connsiteX3" fmla="*/ 1965946 w 4763165"/>
              <a:gd name="connsiteY3" fmla="*/ 439732 h 707587"/>
              <a:gd name="connsiteX4" fmla="*/ 1965946 w 4763165"/>
              <a:gd name="connsiteY4" fmla="*/ 707587 h 707587"/>
              <a:gd name="connsiteX5" fmla="*/ 0 w 4763165"/>
              <a:gd name="connsiteY5" fmla="*/ 707587 h 707587"/>
              <a:gd name="connsiteX6" fmla="*/ 0 w 4763165"/>
              <a:gd name="connsiteY6" fmla="*/ 212437 h 707587"/>
              <a:gd name="connsiteX7" fmla="*/ 1790455 w 4763165"/>
              <a:gd name="connsiteY7" fmla="*/ 212437 h 70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3165" h="707587">
                <a:moveTo>
                  <a:pt x="1790455" y="0"/>
                </a:moveTo>
                <a:lnTo>
                  <a:pt x="4763165" y="0"/>
                </a:lnTo>
                <a:lnTo>
                  <a:pt x="4763165" y="439732"/>
                </a:lnTo>
                <a:lnTo>
                  <a:pt x="1965946" y="439732"/>
                </a:lnTo>
                <a:lnTo>
                  <a:pt x="1965946" y="707587"/>
                </a:lnTo>
                <a:lnTo>
                  <a:pt x="0" y="707587"/>
                </a:lnTo>
                <a:lnTo>
                  <a:pt x="0" y="212437"/>
                </a:lnTo>
                <a:lnTo>
                  <a:pt x="1790455" y="212437"/>
                </a:lnTo>
                <a:close/>
              </a:path>
            </a:pathLst>
          </a:cu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A61AD1-FA37-A71C-8B76-7D2B1C3947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72947" y="3390765"/>
            <a:ext cx="8246106" cy="706810"/>
          </a:xfrm>
          <a:custGeom>
            <a:avLst/>
            <a:gdLst>
              <a:gd name="connsiteX0" fmla="*/ 0 w 8246106"/>
              <a:gd name="connsiteY0" fmla="*/ 0 h 706810"/>
              <a:gd name="connsiteX1" fmla="*/ 8246106 w 8246106"/>
              <a:gd name="connsiteY1" fmla="*/ 0 h 706810"/>
              <a:gd name="connsiteX2" fmla="*/ 8246106 w 8246106"/>
              <a:gd name="connsiteY2" fmla="*/ 449835 h 706810"/>
              <a:gd name="connsiteX3" fmla="*/ 6995562 w 8246106"/>
              <a:gd name="connsiteY3" fmla="*/ 449835 h 706810"/>
              <a:gd name="connsiteX4" fmla="*/ 6995562 w 8246106"/>
              <a:gd name="connsiteY4" fmla="*/ 706810 h 706810"/>
              <a:gd name="connsiteX5" fmla="*/ 0 w 8246106"/>
              <a:gd name="connsiteY5" fmla="*/ 706810 h 70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6106" h="706810">
                <a:moveTo>
                  <a:pt x="0" y="0"/>
                </a:moveTo>
                <a:lnTo>
                  <a:pt x="8246106" y="0"/>
                </a:lnTo>
                <a:lnTo>
                  <a:pt x="8246106" y="449835"/>
                </a:lnTo>
                <a:lnTo>
                  <a:pt x="6995562" y="449835"/>
                </a:lnTo>
                <a:lnTo>
                  <a:pt x="6995562" y="706810"/>
                </a:lnTo>
                <a:lnTo>
                  <a:pt x="0" y="706810"/>
                </a:ln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D1404E-92CD-CDFB-F71F-0E6203BFA172}"/>
              </a:ext>
            </a:extLst>
          </p:cNvPr>
          <p:cNvSpPr txBox="1"/>
          <p:nvPr/>
        </p:nvSpPr>
        <p:spPr>
          <a:xfrm>
            <a:off x="3378265" y="2936641"/>
            <a:ext cx="587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빠른 학습을 위해 </a:t>
            </a:r>
            <a:r>
              <a:rPr lang="en-US" altLang="ko-KR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ReLU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함수 사용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0701860-14C6-FEFA-A32C-87A63CCDCBB3}"/>
              </a:ext>
            </a:extLst>
          </p:cNvPr>
          <p:cNvSpPr/>
          <p:nvPr/>
        </p:nvSpPr>
        <p:spPr>
          <a:xfrm rot="5400000">
            <a:off x="4755842" y="3015092"/>
            <a:ext cx="180000" cy="108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6A769-8079-1F79-955A-E56D1A034517}"/>
              </a:ext>
            </a:extLst>
          </p:cNvPr>
          <p:cNvSpPr txBox="1"/>
          <p:nvPr/>
        </p:nvSpPr>
        <p:spPr>
          <a:xfrm>
            <a:off x="3378265" y="4138415"/>
            <a:ext cx="587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GPU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하나의 메모리가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3GB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너무 작기 때문에 두 개를 병행하여 사용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517A36A1-FFF9-7CBE-B5A3-B54AE3B0FAAC}"/>
              </a:ext>
            </a:extLst>
          </p:cNvPr>
          <p:cNvSpPr/>
          <p:nvPr/>
        </p:nvSpPr>
        <p:spPr>
          <a:xfrm rot="5400000">
            <a:off x="3324206" y="4216866"/>
            <a:ext cx="180000" cy="108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427617-EC7D-EFB1-4432-0B6A5000C76F}"/>
              </a:ext>
            </a:extLst>
          </p:cNvPr>
          <p:cNvSpPr txBox="1"/>
          <p:nvPr/>
        </p:nvSpPr>
        <p:spPr>
          <a:xfrm>
            <a:off x="2794368" y="5303141"/>
            <a:ext cx="7006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이전에 비지도학습으로 미리 학습을 했더라면 성능이 더 좋았을 것이라고 가정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또한 충분한 컴퓨팅 파워가 있다면 네트워크의 사이즈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깊이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더 늘림으로써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더욱 뛰어난 성능을 발휘할 것이라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주장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2A63E9DB-6708-5DAE-B02E-3A24BE87AE6A}"/>
              </a:ext>
            </a:extLst>
          </p:cNvPr>
          <p:cNvSpPr/>
          <p:nvPr/>
        </p:nvSpPr>
        <p:spPr>
          <a:xfrm rot="5400000">
            <a:off x="2881273" y="5381592"/>
            <a:ext cx="180000" cy="108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20F60-FD49-FF92-93D8-A2EC92741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28"/>
          <a:stretch/>
        </p:blipFill>
        <p:spPr>
          <a:xfrm>
            <a:off x="5096374" y="1501302"/>
            <a:ext cx="1999253" cy="58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2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341E36-06ED-3CB8-8279-B7FE79B23A7E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64AE1-2BD1-B565-85BF-F5B1337ECA88}"/>
              </a:ext>
            </a:extLst>
          </p:cNvPr>
          <p:cNvSpPr txBox="1"/>
          <p:nvPr/>
        </p:nvSpPr>
        <p:spPr>
          <a:xfrm>
            <a:off x="716393" y="882713"/>
            <a:ext cx="2859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모발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자동 분류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AC192-E84F-E685-6014-24B81567CEDE}"/>
              </a:ext>
            </a:extLst>
          </p:cNvPr>
          <p:cNvSpPr txBox="1"/>
          <p:nvPr/>
        </p:nvSpPr>
        <p:spPr>
          <a:xfrm>
            <a:off x="4171212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그래서 저희 팀은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사용자의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모발 사진을 보고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상태를 파악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하여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자동으로 분류해주는 모델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만들고자 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8F8828-960C-52D7-5673-20407DDA676F}"/>
              </a:ext>
            </a:extLst>
          </p:cNvPr>
          <p:cNvGrpSpPr/>
          <p:nvPr/>
        </p:nvGrpSpPr>
        <p:grpSpPr>
          <a:xfrm>
            <a:off x="1536495" y="2344845"/>
            <a:ext cx="9119010" cy="3661220"/>
            <a:chOff x="1366492" y="2344845"/>
            <a:chExt cx="9119010" cy="3661220"/>
          </a:xfrm>
        </p:grpSpPr>
        <p:pic>
          <p:nvPicPr>
            <p:cNvPr id="4" name="그림 3" descr="사람, 의류, 여자, 실외이(가) 표시된 사진&#10;&#10;자동 생성된 설명">
              <a:extLst>
                <a:ext uri="{FF2B5EF4-FFF2-40B4-BE49-F238E27FC236}">
                  <a16:creationId xmlns:a16="http://schemas.microsoft.com/office/drawing/2014/main" id="{011E3F08-700A-3384-F4E7-8798C381A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58" r="10058"/>
            <a:stretch/>
          </p:blipFill>
          <p:spPr>
            <a:xfrm>
              <a:off x="1366492" y="2344845"/>
              <a:ext cx="2520000" cy="3154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 descr="텍스트, 사람, 가발이(가) 표시된 사진&#10;&#10;자동 생성된 설명">
              <a:extLst>
                <a:ext uri="{FF2B5EF4-FFF2-40B4-BE49-F238E27FC236}">
                  <a16:creationId xmlns:a16="http://schemas.microsoft.com/office/drawing/2014/main" id="{1E5AE24A-E5C7-6962-3D76-DB026B0F5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9" r="10112" b="4275"/>
            <a:stretch/>
          </p:blipFill>
          <p:spPr>
            <a:xfrm>
              <a:off x="7965502" y="2344845"/>
              <a:ext cx="2520000" cy="3154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 descr="텍스트, 사람, 실내, 창문이(가) 표시된 사진&#10;&#10;자동 생성된 설명">
              <a:extLst>
                <a:ext uri="{FF2B5EF4-FFF2-40B4-BE49-F238E27FC236}">
                  <a16:creationId xmlns:a16="http://schemas.microsoft.com/office/drawing/2014/main" id="{54F6078D-07C1-739D-AB64-385C050F5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1" t="16059" r="8941" b="25689"/>
            <a:stretch/>
          </p:blipFill>
          <p:spPr>
            <a:xfrm>
              <a:off x="4665997" y="2344845"/>
              <a:ext cx="2520000" cy="3154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F4FDCE-DB97-F509-B491-877C9B290A11}"/>
                </a:ext>
              </a:extLst>
            </p:cNvPr>
            <p:cNvSpPr txBox="1"/>
            <p:nvPr/>
          </p:nvSpPr>
          <p:spPr>
            <a:xfrm>
              <a:off x="1568113" y="5605955"/>
              <a:ext cx="2098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B05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조선일보명조" panose="02030304000000000000" pitchFamily="18" charset="-127"/>
                </a:rPr>
                <a:t>정상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조선일보명조" panose="02030304000000000000" pitchFamily="18" charset="-127"/>
                </a:rPr>
                <a:t> 모발입니다</a:t>
              </a:r>
              <a:r>
                <a:rPr lang="en-US" altLang="ko-KR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조선일보명조" panose="02030304000000000000" pitchFamily="18" charset="-127"/>
                </a:rPr>
                <a:t>.</a:t>
              </a:r>
              <a:endPara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3C3197-4457-345C-39D5-935A4294220B}"/>
                </a:ext>
              </a:extLst>
            </p:cNvPr>
            <p:cNvSpPr txBox="1"/>
            <p:nvPr/>
          </p:nvSpPr>
          <p:spPr>
            <a:xfrm>
              <a:off x="4740983" y="5605955"/>
              <a:ext cx="2351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BBC0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조선일보명조" panose="02030304000000000000" pitchFamily="18" charset="-127"/>
                </a:rPr>
                <a:t>약손상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조선일보명조" panose="02030304000000000000" pitchFamily="18" charset="-127"/>
                </a:rPr>
                <a:t> 모발입니다</a:t>
              </a:r>
              <a:r>
                <a:rPr lang="en-US" altLang="ko-KR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조선일보명조" panose="02030304000000000000" pitchFamily="18" charset="-127"/>
                </a:rPr>
                <a:t>.</a:t>
              </a:r>
              <a:endPara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ED7CBA-5318-D13F-CD8A-E7E3F5875935}"/>
                </a:ext>
              </a:extLst>
            </p:cNvPr>
            <p:cNvSpPr txBox="1"/>
            <p:nvPr/>
          </p:nvSpPr>
          <p:spPr>
            <a:xfrm>
              <a:off x="8040486" y="5605955"/>
              <a:ext cx="2351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조선일보명조" panose="02030304000000000000" pitchFamily="18" charset="-127"/>
                </a:rPr>
                <a:t>극손상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조선일보명조" panose="02030304000000000000" pitchFamily="18" charset="-127"/>
                </a:rPr>
                <a:t> 모발입니다</a:t>
              </a:r>
              <a:r>
                <a:rPr lang="en-US" altLang="ko-KR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조선일보명조" panose="02030304000000000000" pitchFamily="18" charset="-127"/>
                </a:rPr>
                <a:t>.</a:t>
              </a:r>
              <a:endPara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914FD3-49BA-E09B-F5C3-EB5708DE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6108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8AD50BD-F2FD-12B2-2C92-313479B921C8}"/>
              </a:ext>
            </a:extLst>
          </p:cNvPr>
          <p:cNvSpPr txBox="1"/>
          <p:nvPr/>
        </p:nvSpPr>
        <p:spPr>
          <a:xfrm>
            <a:off x="716393" y="882713"/>
            <a:ext cx="2988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결론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마치며</a:t>
            </a:r>
            <a:r>
              <a:rPr lang="en-US" altLang="ko-KR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..</a:t>
            </a:r>
            <a:endParaRPr lang="ko-KR" altLang="en-US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8D5E8-9C7A-D5D0-52C1-226C0EDC22B0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fin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AED8C0-5AD3-CDCA-AD1F-5467EC4C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C3BE8-C09B-15BB-A39D-7B4D94B7ED06}"/>
              </a:ext>
            </a:extLst>
          </p:cNvPr>
          <p:cNvSpPr txBox="1"/>
          <p:nvPr/>
        </p:nvSpPr>
        <p:spPr>
          <a:xfrm>
            <a:off x="2731721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논문의 내용과 직결되는 내용이 많았습니다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저자의 수많은 포기와 선택의 의도를 알 수 있었습니다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427617-EC7D-EFB1-4432-0B6A5000C76F}"/>
              </a:ext>
            </a:extLst>
          </p:cNvPr>
          <p:cNvSpPr txBox="1"/>
          <p:nvPr/>
        </p:nvSpPr>
        <p:spPr>
          <a:xfrm>
            <a:off x="2830582" y="3769972"/>
            <a:ext cx="7006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VGGNet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 x 3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크기의 필터를 사용함으로써 층은 늘리면서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weight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수를 줄여 성능을 개선하였는데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pPr algn="ctr"/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두피 상태 모델도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Flatten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이전에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layer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추가를 통해 위와 동일하게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층은 늘리면서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weight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수를 줄여 성능을 개선하는데 성공하였다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2A63E9DB-6708-5DAE-B02E-3A24BE87AE6A}"/>
              </a:ext>
            </a:extLst>
          </p:cNvPr>
          <p:cNvSpPr/>
          <p:nvPr/>
        </p:nvSpPr>
        <p:spPr>
          <a:xfrm rot="5400000">
            <a:off x="3560277" y="3848423"/>
            <a:ext cx="180000" cy="108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36C099-B850-869E-FBCA-4AEF164D3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6"/>
          <a:stretch/>
        </p:blipFill>
        <p:spPr>
          <a:xfrm>
            <a:off x="1219200" y="2752259"/>
            <a:ext cx="9753600" cy="882712"/>
          </a:xfrm>
          <a:custGeom>
            <a:avLst/>
            <a:gdLst>
              <a:gd name="connsiteX0" fmla="*/ 0 w 9753600"/>
              <a:gd name="connsiteY0" fmla="*/ 0 h 882712"/>
              <a:gd name="connsiteX1" fmla="*/ 9753600 w 9753600"/>
              <a:gd name="connsiteY1" fmla="*/ 0 h 882712"/>
              <a:gd name="connsiteX2" fmla="*/ 9753600 w 9753600"/>
              <a:gd name="connsiteY2" fmla="*/ 495674 h 882712"/>
              <a:gd name="connsiteX3" fmla="*/ 9070520 w 9753600"/>
              <a:gd name="connsiteY3" fmla="*/ 495674 h 882712"/>
              <a:gd name="connsiteX4" fmla="*/ 9070520 w 9753600"/>
              <a:gd name="connsiteY4" fmla="*/ 794438 h 882712"/>
              <a:gd name="connsiteX5" fmla="*/ 9753600 w 9753600"/>
              <a:gd name="connsiteY5" fmla="*/ 794438 h 882712"/>
              <a:gd name="connsiteX6" fmla="*/ 9753600 w 9753600"/>
              <a:gd name="connsiteY6" fmla="*/ 882712 h 882712"/>
              <a:gd name="connsiteX7" fmla="*/ 0 w 9753600"/>
              <a:gd name="connsiteY7" fmla="*/ 882712 h 882712"/>
              <a:gd name="connsiteX8" fmla="*/ 0 w 9753600"/>
              <a:gd name="connsiteY8" fmla="*/ 307817 h 882712"/>
              <a:gd name="connsiteX9" fmla="*/ 3063087 w 9753600"/>
              <a:gd name="connsiteY9" fmla="*/ 307817 h 882712"/>
              <a:gd name="connsiteX10" fmla="*/ 3063087 w 9753600"/>
              <a:gd name="connsiteY10" fmla="*/ 9053 h 882712"/>
              <a:gd name="connsiteX11" fmla="*/ 0 w 9753600"/>
              <a:gd name="connsiteY11" fmla="*/ 9053 h 88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53600" h="882712">
                <a:moveTo>
                  <a:pt x="0" y="0"/>
                </a:moveTo>
                <a:lnTo>
                  <a:pt x="9753600" y="0"/>
                </a:lnTo>
                <a:lnTo>
                  <a:pt x="9753600" y="495674"/>
                </a:lnTo>
                <a:lnTo>
                  <a:pt x="9070520" y="495674"/>
                </a:lnTo>
                <a:lnTo>
                  <a:pt x="9070520" y="794438"/>
                </a:lnTo>
                <a:lnTo>
                  <a:pt x="9753600" y="794438"/>
                </a:lnTo>
                <a:lnTo>
                  <a:pt x="9753600" y="882712"/>
                </a:lnTo>
                <a:lnTo>
                  <a:pt x="0" y="882712"/>
                </a:lnTo>
                <a:lnTo>
                  <a:pt x="0" y="307817"/>
                </a:lnTo>
                <a:lnTo>
                  <a:pt x="3063087" y="307817"/>
                </a:lnTo>
                <a:lnTo>
                  <a:pt x="3063087" y="9053"/>
                </a:lnTo>
                <a:lnTo>
                  <a:pt x="0" y="9053"/>
                </a:lnTo>
                <a:close/>
              </a:path>
            </a:pathLst>
          </a:cu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6A37A7-5060-FB41-79FE-5CD83D94F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192" y="1820174"/>
            <a:ext cx="2305616" cy="618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82DB3A-4EF1-93F8-FC8E-B7909EF6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594" y="4443755"/>
            <a:ext cx="6910812" cy="46831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C6CFCDE6-B982-4841-A7A8-33038EBFA44D}"/>
              </a:ext>
            </a:extLst>
          </p:cNvPr>
          <p:cNvSpPr/>
          <p:nvPr/>
        </p:nvSpPr>
        <p:spPr>
          <a:xfrm rot="5400000">
            <a:off x="3477981" y="5132372"/>
            <a:ext cx="180000" cy="108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08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9553A86-2E8A-CE3A-C999-A6B6C8CB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948"/>
            <a:ext cx="12192000" cy="535210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FB8A7A-348A-3AE4-D301-75C23A6A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9BF33-FE96-07B7-BB84-3C0E2B6C3703}"/>
              </a:ext>
            </a:extLst>
          </p:cNvPr>
          <p:cNvSpPr txBox="1"/>
          <p:nvPr/>
        </p:nvSpPr>
        <p:spPr>
          <a:xfrm>
            <a:off x="716393" y="882713"/>
            <a:ext cx="2988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진행 일정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Time Table</a:t>
            </a:r>
            <a:endParaRPr lang="ko-KR" altLang="en-US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05DD7-F572-426F-F4A7-016F31F43BAB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2799538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116540-7D8A-8B7C-F03A-D8912E9F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>
                <a:solidFill>
                  <a:schemeClr val="bg1"/>
                </a:solidFill>
              </a:rPr>
              <a:t>72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77E24-BAD8-7E16-813F-C8975259C187}"/>
              </a:ext>
            </a:extLst>
          </p:cNvPr>
          <p:cNvSpPr txBox="1"/>
          <p:nvPr/>
        </p:nvSpPr>
        <p:spPr>
          <a:xfrm>
            <a:off x="1132852" y="3915624"/>
            <a:ext cx="10464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err="1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들어주셔서</a:t>
            </a:r>
            <a:r>
              <a:rPr lang="ko-KR" altLang="en-US" sz="48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감사합니다</a:t>
            </a:r>
            <a:endParaRPr lang="en-US" altLang="ko-KR" sz="4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en-US" altLang="ko-KR" sz="4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QnA</a:t>
            </a:r>
            <a:endParaRPr lang="en-US" altLang="ko-KR" sz="4800" dirty="0">
              <a:solidFill>
                <a:schemeClr val="accent5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B9B12-D1FD-66B6-10B4-58AE73EE0E5E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끝인사</a:t>
            </a:r>
            <a:endParaRPr lang="ko-KR" altLang="en-US" sz="1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05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341E36-06ED-3CB8-8279-B7FE79B23A7E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01.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주제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64AE1-2BD1-B565-85BF-F5B1337ECA88}"/>
              </a:ext>
            </a:extLst>
          </p:cNvPr>
          <p:cNvSpPr txBox="1"/>
          <p:nvPr/>
        </p:nvSpPr>
        <p:spPr>
          <a:xfrm>
            <a:off x="716393" y="882713"/>
            <a:ext cx="2859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모발 상태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3200" dirty="0"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자동 분류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AC192-E84F-E685-6014-24B81567CEDE}"/>
              </a:ext>
            </a:extLst>
          </p:cNvPr>
          <p:cNvSpPr txBox="1"/>
          <p:nvPr/>
        </p:nvSpPr>
        <p:spPr>
          <a:xfrm>
            <a:off x="4171212" y="917152"/>
            <a:ext cx="587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또한 모발의 손상도 분류 모델 외에도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염색 유무 </a:t>
            </a:r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1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두피 상태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분류 모델을 추가하였습니다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914FD3-49BA-E09B-F5C3-EB5708DE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906DA1-BCC2-48B3-1664-681DAEC86B3F}"/>
              </a:ext>
            </a:extLst>
          </p:cNvPr>
          <p:cNvGrpSpPr/>
          <p:nvPr/>
        </p:nvGrpSpPr>
        <p:grpSpPr>
          <a:xfrm>
            <a:off x="1186593" y="2790186"/>
            <a:ext cx="9818814" cy="2467190"/>
            <a:chOff x="815206" y="2790186"/>
            <a:chExt cx="9818814" cy="2467190"/>
          </a:xfrm>
        </p:grpSpPr>
        <p:pic>
          <p:nvPicPr>
            <p:cNvPr id="14" name="그림 13" descr="텍스트, 사람, 가발, 응시하는이(가) 표시된 사진&#10;&#10;자동 생성된 설명">
              <a:extLst>
                <a:ext uri="{FF2B5EF4-FFF2-40B4-BE49-F238E27FC236}">
                  <a16:creationId xmlns:a16="http://schemas.microsoft.com/office/drawing/2014/main" id="{FD715461-2A16-2525-05E9-B641AEDB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206" y="2790186"/>
              <a:ext cx="6002053" cy="2467190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CAD6CF2-0F79-C2CC-57D4-4624CB8F7F53}"/>
                </a:ext>
              </a:extLst>
            </p:cNvPr>
            <p:cNvGrpSpPr/>
            <p:nvPr/>
          </p:nvGrpSpPr>
          <p:grpSpPr>
            <a:xfrm>
              <a:off x="7268107" y="3429000"/>
              <a:ext cx="746760" cy="733331"/>
              <a:chOff x="7835035" y="3327148"/>
              <a:chExt cx="746760" cy="733331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62330E58-89E3-6943-F0B9-6E068C88362B}"/>
                  </a:ext>
                </a:extLst>
              </p:cNvPr>
              <p:cNvCxnSpPr/>
              <p:nvPr/>
            </p:nvCxnSpPr>
            <p:spPr>
              <a:xfrm>
                <a:off x="8208415" y="3327148"/>
                <a:ext cx="0" cy="733331"/>
              </a:xfrm>
              <a:prstGeom prst="line">
                <a:avLst/>
              </a:prstGeom>
              <a:ln w="76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7BA0C4F4-91E4-B72B-55F7-062BECA0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5035" y="3703863"/>
                <a:ext cx="746760" cy="0"/>
              </a:xfrm>
              <a:prstGeom prst="line">
                <a:avLst/>
              </a:prstGeom>
              <a:ln w="76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300614D-C4E3-CCD8-6160-83BAB2D2B105}"/>
                </a:ext>
              </a:extLst>
            </p:cNvPr>
            <p:cNvGrpSpPr/>
            <p:nvPr/>
          </p:nvGrpSpPr>
          <p:grpSpPr>
            <a:xfrm>
              <a:off x="8330184" y="3097829"/>
              <a:ext cx="2303836" cy="1577111"/>
              <a:chOff x="8257032" y="3097829"/>
              <a:chExt cx="2303836" cy="157711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B85C4-A20A-065F-1A02-A107B00973C3}"/>
                  </a:ext>
                </a:extLst>
              </p:cNvPr>
              <p:cNvSpPr txBox="1"/>
              <p:nvPr/>
            </p:nvSpPr>
            <p:spPr>
              <a:xfrm>
                <a:off x="8257032" y="3097829"/>
                <a:ext cx="23038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염색 유무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BBF2A6-C960-E1D8-6FE5-FEA60FFE3613}"/>
                  </a:ext>
                </a:extLst>
              </p:cNvPr>
              <p:cNvSpPr txBox="1"/>
              <p:nvPr/>
            </p:nvSpPr>
            <p:spPr>
              <a:xfrm>
                <a:off x="8257032" y="3967054"/>
                <a:ext cx="23038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두피 상태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335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086733-4F06-F487-579E-77EF9BAF6C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80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151868-236A-AD61-944B-971F98F8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F3AD-4349-48B9-9B3D-E592355A70E1}" type="slidenum">
              <a:rPr lang="ko-KR" altLang="en-US" smtClean="0">
                <a:solidFill>
                  <a:schemeClr val="bg1"/>
                </a:solidFill>
              </a:rPr>
              <a:t>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5760A-8859-830D-4FDD-049B4BFA494B}"/>
              </a:ext>
            </a:extLst>
          </p:cNvPr>
          <p:cNvSpPr txBox="1"/>
          <p:nvPr/>
        </p:nvSpPr>
        <p:spPr>
          <a:xfrm>
            <a:off x="553760" y="555886"/>
            <a:ext cx="429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79754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2682</TotalTime>
  <Words>3626</Words>
  <Application>Microsoft Office PowerPoint</Application>
  <PresentationFormat>와이드스크린</PresentationFormat>
  <Paragraphs>1059</Paragraphs>
  <Slides>72</Slides>
  <Notes>29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0" baseType="lpstr">
      <vt:lpstr>맑은 고딕</vt:lpstr>
      <vt:lpstr>조선일보명조</vt:lpstr>
      <vt:lpstr>G마켓 산스 Medium</vt:lpstr>
      <vt:lpstr>G마켓 산스 Light</vt:lpstr>
      <vt:lpstr>G마켓 산스 Bold</vt:lpstr>
      <vt:lpstr>조선100년체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이현중</dc:creator>
  <cp:lastModifiedBy>이현중</cp:lastModifiedBy>
  <cp:revision>77</cp:revision>
  <dcterms:created xsi:type="dcterms:W3CDTF">2022-11-29T01:22:44Z</dcterms:created>
  <dcterms:modified xsi:type="dcterms:W3CDTF">2022-12-02T05:47:50Z</dcterms:modified>
</cp:coreProperties>
</file>